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</p:sldMasterIdLst>
  <p:notesMasterIdLst>
    <p:notesMasterId r:id="rId37"/>
  </p:notesMasterIdLst>
  <p:sldIdLst>
    <p:sldId id="256" r:id="rId3"/>
    <p:sldId id="260" r:id="rId4"/>
    <p:sldId id="472" r:id="rId5"/>
    <p:sldId id="531" r:id="rId6"/>
    <p:sldId id="532" r:id="rId7"/>
    <p:sldId id="533" r:id="rId8"/>
    <p:sldId id="535" r:id="rId9"/>
    <p:sldId id="536" r:id="rId10"/>
    <p:sldId id="538" r:id="rId11"/>
    <p:sldId id="521" r:id="rId12"/>
    <p:sldId id="500" r:id="rId13"/>
    <p:sldId id="539" r:id="rId14"/>
    <p:sldId id="540" r:id="rId15"/>
    <p:sldId id="541" r:id="rId16"/>
    <p:sldId id="542" r:id="rId17"/>
    <p:sldId id="546" r:id="rId18"/>
    <p:sldId id="547" r:id="rId19"/>
    <p:sldId id="525" r:id="rId20"/>
    <p:sldId id="543" r:id="rId21"/>
    <p:sldId id="526" r:id="rId22"/>
    <p:sldId id="544" r:id="rId23"/>
    <p:sldId id="508" r:id="rId24"/>
    <p:sldId id="506" r:id="rId25"/>
    <p:sldId id="548" r:id="rId26"/>
    <p:sldId id="549" r:id="rId27"/>
    <p:sldId id="505" r:id="rId28"/>
    <p:sldId id="550" r:id="rId29"/>
    <p:sldId id="523" r:id="rId30"/>
    <p:sldId id="503" r:id="rId31"/>
    <p:sldId id="528" r:id="rId32"/>
    <p:sldId id="517" r:id="rId33"/>
    <p:sldId id="516" r:id="rId34"/>
    <p:sldId id="519" r:id="rId35"/>
    <p:sldId id="529" r:id="rId36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F8F4FE4-39F5-5F47-BB23-B46660563834}">
          <p14:sldIdLst>
            <p14:sldId id="256"/>
            <p14:sldId id="260"/>
            <p14:sldId id="472"/>
            <p14:sldId id="531"/>
            <p14:sldId id="532"/>
            <p14:sldId id="533"/>
            <p14:sldId id="535"/>
            <p14:sldId id="536"/>
            <p14:sldId id="538"/>
            <p14:sldId id="521"/>
            <p14:sldId id="500"/>
            <p14:sldId id="539"/>
            <p14:sldId id="540"/>
            <p14:sldId id="541"/>
            <p14:sldId id="542"/>
            <p14:sldId id="546"/>
            <p14:sldId id="547"/>
            <p14:sldId id="525"/>
            <p14:sldId id="543"/>
            <p14:sldId id="526"/>
            <p14:sldId id="544"/>
            <p14:sldId id="508"/>
            <p14:sldId id="506"/>
            <p14:sldId id="548"/>
            <p14:sldId id="549"/>
            <p14:sldId id="505"/>
            <p14:sldId id="550"/>
            <p14:sldId id="523"/>
            <p14:sldId id="503"/>
            <p14:sldId id="528"/>
            <p14:sldId id="517"/>
            <p14:sldId id="516"/>
            <p14:sldId id="519"/>
          </p14:sldIdLst>
        </p14:section>
        <p14:section name="Untitled Section" id="{2DDCBA26-FD06-9048-A58E-6FA58BD3E5B8}">
          <p14:sldIdLst>
            <p14:sldId id="5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B2CA"/>
    <a:srgbClr val="FF5800"/>
    <a:srgbClr val="DEDD23"/>
    <a:srgbClr val="CBD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31" autoAdjust="0"/>
    <p:restoredTop sz="91690"/>
  </p:normalViewPr>
  <p:slideViewPr>
    <p:cSldViewPr showGuides="1">
      <p:cViewPr varScale="1">
        <p:scale>
          <a:sx n="113" d="100"/>
          <a:sy n="113" d="100"/>
        </p:scale>
        <p:origin x="1176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9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3:07:56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9462 3850 24575,'-99'-1'0,"1"0"0,-1-1 0,1 1 0,-1 0 0,0 0 0,1 0 0,-1 0 0,1 0 0,-1 0 0,0 0 0,1 0 0,-1 0 0,1-1 0,-1 1 0,0 0 0,1 0 0,-1 0 0,1 0 0,-1 0 0,0 0 0,1 0 0,-8-6 0,12-2 0,8 0 0,5-1 0,2 0 0,-3-1 0,-5 0 0,-9 1 0,-12 0 0,34 5 0,-6 2 0,-5 2 0,-3 1 0,-5 2 0,-3 0 0,-2 1 0,-4 0 0,-2 0 0,-2 1 0,-1-2 0,-1 0 0,-1-1 0,0-1 0,0-2 0,0-1 0,2-3 0,0-2 0,3-2 0,1-4 0,3-2 0,3-4 0,4-4 0,3-4 0,4-4 0,-2-7 0,0-7 0,2-5 0,2-5 0,0-5 0,2-4 0,1-3 0,1-2 0,2-3 0,1-1 0,2-2 0,1 1 0,2-1 0,1 1 0,1 1 0,2 2 0,2 3 0,2 2 0,1 4 0,2 4 0,1 5 0,3 5-663,-31-21 1,9 10 0,6 7 0,3 4 0,1-1-1,-2-4 1,-5-6 0,-8-11 662,25 19 0,-5-8 0,-5-6 0,-4-4 0,-3-6 0,-3-2 0,-1-3 0,-2-2 0,1 0 0,0 0 0,1 1 0,2 3 0,4 2 0,3 4 0,4 5 0,6 5 0,6 7 0,6 8 0,8 8 0,8 9 590,-21-14 0,13 14-590,-6-8 0,0 1 0,5 3 0,1 1 0,-25-23 0,21 16 0,23 17 0,12 13 0,7 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3:08:03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1374 24575,'20'-6'0,"6"-11"0,7-10 0,3-10 0,2-3 0,-3-1 0,-2-1 0,-3 2 0,-5 0 0,-3 3 0,-5 2 0,-3-1 0,-2-2 0,-1 0 0,1 1 0,2 4 0,-1 4 0,1 4 0,1 0 0,1-2 0,2-6 0,1-9 0,0-9 0,-1-5 0,-4-3 0,-6-2 0,-6 3 0,-13 3 0,-14 1 0,-13 6 0,-9 3 0,-2 6 0,0 8 0,0 5 0,1 7 0,-1 3 0,1 4 0,2 3 0,3 3 0,3 4 0,4 1 0,5 1 0,4 0 0,5 0 0,3 0 0,4 2 0,1 5 0,-3 5 0,-3 7 0,-3 6 0,-2 4 0,2 4 0,1-1 0,4-2 0,4-3 0,3-5 0,2 0 0,2-2 0,2 2 0,1 2 0,2 1 0,-1 1 0,0 1 0,0 3 0,-1 4 0,0 6 0,2 5 0,0 6 0,2 3 0,0-1 0,0-6 0,0-8 0,0-7 0,0-8 0,0 0 0,0-2 0,0 1 0,0 1 0,0 0 0,0 0 0,1-1 0,3 1 0,4 0 0,5-1 0,2 0 0,4-1 0,6 1 0,3-1 0,3-3 0,1-2 0,-4-7 0,-1-4 0,-3-3 0,-2-3 0,-3 0 0,1 0 0,-1 0 0,1 0 0,-1 0 0,-5 0 0,-5 0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3:08:0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3:08:13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3:08:17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24575,'-4'0'0,"0"0"0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0834B432-BC87-42DF-8433-B5F11EC7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4A388B6E-7FFD-495F-9372-E93CB7875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32FF682D-A068-4EE0-AD51-DB711E837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E16215C8-89C1-4A7E-99C6-29B49F534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F30A2C86-E543-423D-8DE5-20461E9B2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id="{308DFA96-33B8-4A92-837E-D336BE203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6" name="AutoShape 7">
            <a:extLst>
              <a:ext uri="{FF2B5EF4-FFF2-40B4-BE49-F238E27FC236}">
                <a16:creationId xmlns:a16="http://schemas.microsoft.com/office/drawing/2014/main" id="{5748E91A-1A0A-4969-9E1D-42D59D25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7" name="AutoShape 8">
            <a:extLst>
              <a:ext uri="{FF2B5EF4-FFF2-40B4-BE49-F238E27FC236}">
                <a16:creationId xmlns:a16="http://schemas.microsoft.com/office/drawing/2014/main" id="{A67D181E-9E7C-41AF-9EDD-820E4FB3A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8" name="AutoShape 9">
            <a:extLst>
              <a:ext uri="{FF2B5EF4-FFF2-40B4-BE49-F238E27FC236}">
                <a16:creationId xmlns:a16="http://schemas.microsoft.com/office/drawing/2014/main" id="{D28425A1-20B0-4384-942E-CF0DAD041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9" name="AutoShape 10">
            <a:extLst>
              <a:ext uri="{FF2B5EF4-FFF2-40B4-BE49-F238E27FC236}">
                <a16:creationId xmlns:a16="http://schemas.microsoft.com/office/drawing/2014/main" id="{9FA09756-7D51-48FC-8453-C57C68298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0" name="AutoShape 11">
            <a:extLst>
              <a:ext uri="{FF2B5EF4-FFF2-40B4-BE49-F238E27FC236}">
                <a16:creationId xmlns:a16="http://schemas.microsoft.com/office/drawing/2014/main" id="{D18694C2-36C2-418E-AAFC-834C3CD8A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1" name="AutoShape 12">
            <a:extLst>
              <a:ext uri="{FF2B5EF4-FFF2-40B4-BE49-F238E27FC236}">
                <a16:creationId xmlns:a16="http://schemas.microsoft.com/office/drawing/2014/main" id="{74B7D80A-BBDC-4CC6-AEFD-320DE3F83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2" name="AutoShape 13">
            <a:extLst>
              <a:ext uri="{FF2B5EF4-FFF2-40B4-BE49-F238E27FC236}">
                <a16:creationId xmlns:a16="http://schemas.microsoft.com/office/drawing/2014/main" id="{B4BE4E61-FDD8-455A-91F0-10C6324A2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3" name="AutoShape 14">
            <a:extLst>
              <a:ext uri="{FF2B5EF4-FFF2-40B4-BE49-F238E27FC236}">
                <a16:creationId xmlns:a16="http://schemas.microsoft.com/office/drawing/2014/main" id="{29CE56E2-0682-42E5-BA19-E03666117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4" name="AutoShape 15">
            <a:extLst>
              <a:ext uri="{FF2B5EF4-FFF2-40B4-BE49-F238E27FC236}">
                <a16:creationId xmlns:a16="http://schemas.microsoft.com/office/drawing/2014/main" id="{E4C4E448-5BE8-4975-9AC0-ABFDEEC47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5" name="AutoShape 16">
            <a:extLst>
              <a:ext uri="{FF2B5EF4-FFF2-40B4-BE49-F238E27FC236}">
                <a16:creationId xmlns:a16="http://schemas.microsoft.com/office/drawing/2014/main" id="{C1E63DFC-A56F-4765-BB94-4BCC4EF7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6" name="AutoShape 17">
            <a:extLst>
              <a:ext uri="{FF2B5EF4-FFF2-40B4-BE49-F238E27FC236}">
                <a16:creationId xmlns:a16="http://schemas.microsoft.com/office/drawing/2014/main" id="{BA8A408E-211F-4671-A474-2011D5DF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7" name="AutoShape 18">
            <a:extLst>
              <a:ext uri="{FF2B5EF4-FFF2-40B4-BE49-F238E27FC236}">
                <a16:creationId xmlns:a16="http://schemas.microsoft.com/office/drawing/2014/main" id="{8C8FB19C-17E7-4D14-ADD2-02737676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8" name="AutoShape 19">
            <a:extLst>
              <a:ext uri="{FF2B5EF4-FFF2-40B4-BE49-F238E27FC236}">
                <a16:creationId xmlns:a16="http://schemas.microsoft.com/office/drawing/2014/main" id="{A34A5927-3A60-43D0-86F8-5961F914B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9" name="AutoShape 20">
            <a:extLst>
              <a:ext uri="{FF2B5EF4-FFF2-40B4-BE49-F238E27FC236}">
                <a16:creationId xmlns:a16="http://schemas.microsoft.com/office/drawing/2014/main" id="{CAD9C767-3C2B-4511-88A7-EFE6C6CF7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0" name="AutoShape 21">
            <a:extLst>
              <a:ext uri="{FF2B5EF4-FFF2-40B4-BE49-F238E27FC236}">
                <a16:creationId xmlns:a16="http://schemas.microsoft.com/office/drawing/2014/main" id="{9B2BD3F6-C69E-4BC1-A4DF-4833ED74B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1" name="AutoShape 22">
            <a:extLst>
              <a:ext uri="{FF2B5EF4-FFF2-40B4-BE49-F238E27FC236}">
                <a16:creationId xmlns:a16="http://schemas.microsoft.com/office/drawing/2014/main" id="{0AF9C05A-9C03-48EB-8EC4-D7C6AADA0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2" name="AutoShape 23">
            <a:extLst>
              <a:ext uri="{FF2B5EF4-FFF2-40B4-BE49-F238E27FC236}">
                <a16:creationId xmlns:a16="http://schemas.microsoft.com/office/drawing/2014/main" id="{A479D98F-43E2-4328-8F88-B01C44115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3" name="AutoShape 24">
            <a:extLst>
              <a:ext uri="{FF2B5EF4-FFF2-40B4-BE49-F238E27FC236}">
                <a16:creationId xmlns:a16="http://schemas.microsoft.com/office/drawing/2014/main" id="{F7585AC5-3F38-4A17-9C61-2D81E7A16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92DF4FDC-EC24-4C75-A343-8CB3F6C20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5" name="AutoShape 26">
            <a:extLst>
              <a:ext uri="{FF2B5EF4-FFF2-40B4-BE49-F238E27FC236}">
                <a16:creationId xmlns:a16="http://schemas.microsoft.com/office/drawing/2014/main" id="{2580A33A-830E-4182-8799-D05592646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6" name="AutoShape 27">
            <a:extLst>
              <a:ext uri="{FF2B5EF4-FFF2-40B4-BE49-F238E27FC236}">
                <a16:creationId xmlns:a16="http://schemas.microsoft.com/office/drawing/2014/main" id="{D98DE32B-9E4E-45D5-9B56-AC3EA84F6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7" name="AutoShape 28">
            <a:extLst>
              <a:ext uri="{FF2B5EF4-FFF2-40B4-BE49-F238E27FC236}">
                <a16:creationId xmlns:a16="http://schemas.microsoft.com/office/drawing/2014/main" id="{A3448E87-B233-49FF-B253-F78BF5DA3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" name="AutoShape 29">
            <a:extLst>
              <a:ext uri="{FF2B5EF4-FFF2-40B4-BE49-F238E27FC236}">
                <a16:creationId xmlns:a16="http://schemas.microsoft.com/office/drawing/2014/main" id="{A6D8CCCB-BCCD-44F0-B391-273C7CE4F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9" name="AutoShape 30">
            <a:extLst>
              <a:ext uri="{FF2B5EF4-FFF2-40B4-BE49-F238E27FC236}">
                <a16:creationId xmlns:a16="http://schemas.microsoft.com/office/drawing/2014/main" id="{C86985DC-87F6-4744-A064-EA3D5879A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0" name="AutoShape 31">
            <a:extLst>
              <a:ext uri="{FF2B5EF4-FFF2-40B4-BE49-F238E27FC236}">
                <a16:creationId xmlns:a16="http://schemas.microsoft.com/office/drawing/2014/main" id="{71984980-230F-45D6-96BF-C7A31B8BB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1" name="AutoShape 32">
            <a:extLst>
              <a:ext uri="{FF2B5EF4-FFF2-40B4-BE49-F238E27FC236}">
                <a16:creationId xmlns:a16="http://schemas.microsoft.com/office/drawing/2014/main" id="{BCF6287A-1539-4B8D-BE01-3443B9F6D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2" name="AutoShape 33">
            <a:extLst>
              <a:ext uri="{FF2B5EF4-FFF2-40B4-BE49-F238E27FC236}">
                <a16:creationId xmlns:a16="http://schemas.microsoft.com/office/drawing/2014/main" id="{482E03F4-47BA-41ED-8A6E-4E80C128A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3" name="AutoShape 34">
            <a:extLst>
              <a:ext uri="{FF2B5EF4-FFF2-40B4-BE49-F238E27FC236}">
                <a16:creationId xmlns:a16="http://schemas.microsoft.com/office/drawing/2014/main" id="{BA2B2E44-0C1A-4CE6-A224-490558352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4" name="AutoShape 35">
            <a:extLst>
              <a:ext uri="{FF2B5EF4-FFF2-40B4-BE49-F238E27FC236}">
                <a16:creationId xmlns:a16="http://schemas.microsoft.com/office/drawing/2014/main" id="{72203F3C-B6C9-4B27-AFFB-3425B0C6C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5" name="AutoShape 36">
            <a:extLst>
              <a:ext uri="{FF2B5EF4-FFF2-40B4-BE49-F238E27FC236}">
                <a16:creationId xmlns:a16="http://schemas.microsoft.com/office/drawing/2014/main" id="{3C846909-FFA7-4978-B5C5-95E5EFE80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6" name="AutoShape 37">
            <a:extLst>
              <a:ext uri="{FF2B5EF4-FFF2-40B4-BE49-F238E27FC236}">
                <a16:creationId xmlns:a16="http://schemas.microsoft.com/office/drawing/2014/main" id="{80F4121D-B1DD-42AD-88E4-F37AF2925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7" name="AutoShape 38">
            <a:extLst>
              <a:ext uri="{FF2B5EF4-FFF2-40B4-BE49-F238E27FC236}">
                <a16:creationId xmlns:a16="http://schemas.microsoft.com/office/drawing/2014/main" id="{0A558F1D-5828-4C3F-BC0A-8FEEEF60C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8" name="AutoShape 39">
            <a:extLst>
              <a:ext uri="{FF2B5EF4-FFF2-40B4-BE49-F238E27FC236}">
                <a16:creationId xmlns:a16="http://schemas.microsoft.com/office/drawing/2014/main" id="{757FFDCA-39A7-4933-99B9-855BA9CCF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9" name="AutoShape 40">
            <a:extLst>
              <a:ext uri="{FF2B5EF4-FFF2-40B4-BE49-F238E27FC236}">
                <a16:creationId xmlns:a16="http://schemas.microsoft.com/office/drawing/2014/main" id="{E7C36EC0-1343-432D-AF54-A39E77FD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0" name="AutoShape 41">
            <a:extLst>
              <a:ext uri="{FF2B5EF4-FFF2-40B4-BE49-F238E27FC236}">
                <a16:creationId xmlns:a16="http://schemas.microsoft.com/office/drawing/2014/main" id="{445C990A-8B65-42CC-B408-72CD7EC69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1" name="AutoShape 42">
            <a:extLst>
              <a:ext uri="{FF2B5EF4-FFF2-40B4-BE49-F238E27FC236}">
                <a16:creationId xmlns:a16="http://schemas.microsoft.com/office/drawing/2014/main" id="{AF19E311-3E00-4F7A-8906-7CE703736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2" name="AutoShape 43">
            <a:extLst>
              <a:ext uri="{FF2B5EF4-FFF2-40B4-BE49-F238E27FC236}">
                <a16:creationId xmlns:a16="http://schemas.microsoft.com/office/drawing/2014/main" id="{6D206530-AD9B-4B9E-BAE8-B02BF970A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3" name="AutoShape 44">
            <a:extLst>
              <a:ext uri="{FF2B5EF4-FFF2-40B4-BE49-F238E27FC236}">
                <a16:creationId xmlns:a16="http://schemas.microsoft.com/office/drawing/2014/main" id="{5EA6623B-EAAE-43C5-A858-8BB98F98A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4" name="AutoShape 45">
            <a:extLst>
              <a:ext uri="{FF2B5EF4-FFF2-40B4-BE49-F238E27FC236}">
                <a16:creationId xmlns:a16="http://schemas.microsoft.com/office/drawing/2014/main" id="{1462328D-7B34-40A5-8B31-1241AE2DF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5" name="AutoShape 46">
            <a:extLst>
              <a:ext uri="{FF2B5EF4-FFF2-40B4-BE49-F238E27FC236}">
                <a16:creationId xmlns:a16="http://schemas.microsoft.com/office/drawing/2014/main" id="{2BD16AA1-1959-4FA4-A0A5-24BC964A0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6" name="AutoShape 47">
            <a:extLst>
              <a:ext uri="{FF2B5EF4-FFF2-40B4-BE49-F238E27FC236}">
                <a16:creationId xmlns:a16="http://schemas.microsoft.com/office/drawing/2014/main" id="{649566BF-D674-4F93-9605-5BA976801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7" name="AutoShape 48">
            <a:extLst>
              <a:ext uri="{FF2B5EF4-FFF2-40B4-BE49-F238E27FC236}">
                <a16:creationId xmlns:a16="http://schemas.microsoft.com/office/drawing/2014/main" id="{F0320995-BD55-4760-B9DD-D9BCB5612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8" name="AutoShape 49">
            <a:extLst>
              <a:ext uri="{FF2B5EF4-FFF2-40B4-BE49-F238E27FC236}">
                <a16:creationId xmlns:a16="http://schemas.microsoft.com/office/drawing/2014/main" id="{5624C3F7-3F61-4AC1-B732-654E9E5A0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9" name="AutoShape 50">
            <a:extLst>
              <a:ext uri="{FF2B5EF4-FFF2-40B4-BE49-F238E27FC236}">
                <a16:creationId xmlns:a16="http://schemas.microsoft.com/office/drawing/2014/main" id="{2408828C-3C12-4A6C-88B0-DB1DA5EE6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0" name="AutoShape 51">
            <a:extLst>
              <a:ext uri="{FF2B5EF4-FFF2-40B4-BE49-F238E27FC236}">
                <a16:creationId xmlns:a16="http://schemas.microsoft.com/office/drawing/2014/main" id="{58DB3E89-4C9A-4B02-A223-9381748DC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1" name="AutoShape 52">
            <a:extLst>
              <a:ext uri="{FF2B5EF4-FFF2-40B4-BE49-F238E27FC236}">
                <a16:creationId xmlns:a16="http://schemas.microsoft.com/office/drawing/2014/main" id="{EC03B625-F7B7-4A4F-B104-CFB22AC9A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2" name="AutoShape 53">
            <a:extLst>
              <a:ext uri="{FF2B5EF4-FFF2-40B4-BE49-F238E27FC236}">
                <a16:creationId xmlns:a16="http://schemas.microsoft.com/office/drawing/2014/main" id="{FE40CA7B-3E2E-455E-8320-CC5766522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3" name="AutoShape 54">
            <a:extLst>
              <a:ext uri="{FF2B5EF4-FFF2-40B4-BE49-F238E27FC236}">
                <a16:creationId xmlns:a16="http://schemas.microsoft.com/office/drawing/2014/main" id="{A042D66A-A7F8-42D9-AD54-C45C3B671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4" name="AutoShape 55">
            <a:extLst>
              <a:ext uri="{FF2B5EF4-FFF2-40B4-BE49-F238E27FC236}">
                <a16:creationId xmlns:a16="http://schemas.microsoft.com/office/drawing/2014/main" id="{645152A6-17D0-4093-8083-B36FFC2B8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5" name="AutoShape 56">
            <a:extLst>
              <a:ext uri="{FF2B5EF4-FFF2-40B4-BE49-F238E27FC236}">
                <a16:creationId xmlns:a16="http://schemas.microsoft.com/office/drawing/2014/main" id="{32176AF1-1872-4890-8BA2-ECC6BA10E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6" name="AutoShape 57">
            <a:extLst>
              <a:ext uri="{FF2B5EF4-FFF2-40B4-BE49-F238E27FC236}">
                <a16:creationId xmlns:a16="http://schemas.microsoft.com/office/drawing/2014/main" id="{F8DDAAAC-8F79-4299-8E91-71AD05918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7" name="AutoShape 58">
            <a:extLst>
              <a:ext uri="{FF2B5EF4-FFF2-40B4-BE49-F238E27FC236}">
                <a16:creationId xmlns:a16="http://schemas.microsoft.com/office/drawing/2014/main" id="{5BE56F33-E849-4891-8E85-428A520D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8" name="AutoShape 59">
            <a:extLst>
              <a:ext uri="{FF2B5EF4-FFF2-40B4-BE49-F238E27FC236}">
                <a16:creationId xmlns:a16="http://schemas.microsoft.com/office/drawing/2014/main" id="{134C6914-9027-4B92-AED3-D6D4710C9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9" name="AutoShape 60">
            <a:extLst>
              <a:ext uri="{FF2B5EF4-FFF2-40B4-BE49-F238E27FC236}">
                <a16:creationId xmlns:a16="http://schemas.microsoft.com/office/drawing/2014/main" id="{943184CA-7006-4514-A6F9-0F330E22C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0" name="AutoShape 61">
            <a:extLst>
              <a:ext uri="{FF2B5EF4-FFF2-40B4-BE49-F238E27FC236}">
                <a16:creationId xmlns:a16="http://schemas.microsoft.com/office/drawing/2014/main" id="{C5B93A8C-DF36-4516-B1D1-598C14197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1" name="AutoShape 62">
            <a:extLst>
              <a:ext uri="{FF2B5EF4-FFF2-40B4-BE49-F238E27FC236}">
                <a16:creationId xmlns:a16="http://schemas.microsoft.com/office/drawing/2014/main" id="{6361894D-61DA-4B70-BE0D-5780D5BCE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2" name="AutoShape 63">
            <a:extLst>
              <a:ext uri="{FF2B5EF4-FFF2-40B4-BE49-F238E27FC236}">
                <a16:creationId xmlns:a16="http://schemas.microsoft.com/office/drawing/2014/main" id="{AF0F625F-1B3B-472D-9FB9-107ADD31E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3" name="AutoShape 64">
            <a:extLst>
              <a:ext uri="{FF2B5EF4-FFF2-40B4-BE49-F238E27FC236}">
                <a16:creationId xmlns:a16="http://schemas.microsoft.com/office/drawing/2014/main" id="{37AEA341-09CE-44B4-9F76-3E57A56E6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4" name="AutoShape 65">
            <a:extLst>
              <a:ext uri="{FF2B5EF4-FFF2-40B4-BE49-F238E27FC236}">
                <a16:creationId xmlns:a16="http://schemas.microsoft.com/office/drawing/2014/main" id="{530D9A46-D145-4B45-8FFB-AF8F08C4B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5" name="AutoShape 66">
            <a:extLst>
              <a:ext uri="{FF2B5EF4-FFF2-40B4-BE49-F238E27FC236}">
                <a16:creationId xmlns:a16="http://schemas.microsoft.com/office/drawing/2014/main" id="{1738FACF-8A80-4A85-A24D-9F05910FA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6" name="AutoShape 67">
            <a:extLst>
              <a:ext uri="{FF2B5EF4-FFF2-40B4-BE49-F238E27FC236}">
                <a16:creationId xmlns:a16="http://schemas.microsoft.com/office/drawing/2014/main" id="{2311BA06-E84C-4413-B056-5BD5D6B37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7" name="AutoShape 68">
            <a:extLst>
              <a:ext uri="{FF2B5EF4-FFF2-40B4-BE49-F238E27FC236}">
                <a16:creationId xmlns:a16="http://schemas.microsoft.com/office/drawing/2014/main" id="{AFE93D2C-20BB-4D2B-9D95-631ED4841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8" name="AutoShape 69">
            <a:extLst>
              <a:ext uri="{FF2B5EF4-FFF2-40B4-BE49-F238E27FC236}">
                <a16:creationId xmlns:a16="http://schemas.microsoft.com/office/drawing/2014/main" id="{C9A0A21A-287E-405F-8D95-79A08EB33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9" name="AutoShape 70">
            <a:extLst>
              <a:ext uri="{FF2B5EF4-FFF2-40B4-BE49-F238E27FC236}">
                <a16:creationId xmlns:a16="http://schemas.microsoft.com/office/drawing/2014/main" id="{CFD060A3-5BD9-4206-93E1-7B2FF241B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0" name="AutoShape 71">
            <a:extLst>
              <a:ext uri="{FF2B5EF4-FFF2-40B4-BE49-F238E27FC236}">
                <a16:creationId xmlns:a16="http://schemas.microsoft.com/office/drawing/2014/main" id="{57369623-D8AE-4508-8128-88CFB271F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1" name="AutoShape 72">
            <a:extLst>
              <a:ext uri="{FF2B5EF4-FFF2-40B4-BE49-F238E27FC236}">
                <a16:creationId xmlns:a16="http://schemas.microsoft.com/office/drawing/2014/main" id="{DFA1AA88-AB7A-4000-82AB-471EBC07F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2" name="AutoShape 73">
            <a:extLst>
              <a:ext uri="{FF2B5EF4-FFF2-40B4-BE49-F238E27FC236}">
                <a16:creationId xmlns:a16="http://schemas.microsoft.com/office/drawing/2014/main" id="{9158B037-8BED-44F7-9AF9-8F2E5BB9B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3" name="AutoShape 74">
            <a:extLst>
              <a:ext uri="{FF2B5EF4-FFF2-40B4-BE49-F238E27FC236}">
                <a16:creationId xmlns:a16="http://schemas.microsoft.com/office/drawing/2014/main" id="{5466A890-A784-40B9-9F5E-601ED9F9D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4" name="AutoShape 75">
            <a:extLst>
              <a:ext uri="{FF2B5EF4-FFF2-40B4-BE49-F238E27FC236}">
                <a16:creationId xmlns:a16="http://schemas.microsoft.com/office/drawing/2014/main" id="{9F4D9650-576B-4EA0-91A9-ED6E4A51A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5" name="AutoShape 76">
            <a:extLst>
              <a:ext uri="{FF2B5EF4-FFF2-40B4-BE49-F238E27FC236}">
                <a16:creationId xmlns:a16="http://schemas.microsoft.com/office/drawing/2014/main" id="{354C1696-4C29-4589-9324-1B4F57B91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6" name="AutoShape 77">
            <a:extLst>
              <a:ext uri="{FF2B5EF4-FFF2-40B4-BE49-F238E27FC236}">
                <a16:creationId xmlns:a16="http://schemas.microsoft.com/office/drawing/2014/main" id="{6B8BEB1E-09CB-436F-A6CE-58BF2E41D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7" name="Rectangle 78">
            <a:extLst>
              <a:ext uri="{FF2B5EF4-FFF2-40B4-BE49-F238E27FC236}">
                <a16:creationId xmlns:a16="http://schemas.microsoft.com/office/drawing/2014/main" id="{6B04A5AB-DFA6-4D5E-AA8A-0E44D1B8EE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9350" y="692150"/>
            <a:ext cx="4437063" cy="329406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Rectangle 79">
            <a:extLst>
              <a:ext uri="{FF2B5EF4-FFF2-40B4-BE49-F238E27FC236}">
                <a16:creationId xmlns:a16="http://schemas.microsoft.com/office/drawing/2014/main" id="{DE7B3821-E989-4E1B-B5BC-FD6D7CC209D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06963" cy="39925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ＭＳ Ｐゴシック" pitchFamily="-86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2B3C3F1F-EF38-4C0E-9C7B-CD7CEC19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5888" y="762000"/>
            <a:ext cx="4956175" cy="3716338"/>
          </a:xfrm>
          <a:solidFill>
            <a:srgbClr val="FFFFFF"/>
          </a:solidFill>
          <a:ln/>
        </p:spPr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28F9A5F1-F266-4A19-BA46-535D59A6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4778375"/>
            <a:ext cx="5656262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A7172C2-E3FE-1C12-4124-2CFD4BAA9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79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01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2B3C3F1F-EF38-4C0E-9C7B-CD7CEC19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5888" y="762000"/>
            <a:ext cx="4956175" cy="3716338"/>
          </a:xfrm>
          <a:solidFill>
            <a:srgbClr val="FFFFFF"/>
          </a:solidFill>
          <a:ln/>
        </p:spPr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28F9A5F1-F266-4A19-BA46-535D59A6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4778375"/>
            <a:ext cx="5656262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A7172C2-E3FE-1C12-4124-2CFD4BAA9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6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6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89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1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85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7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6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1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87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x">
  <p:cSld name="1_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 txBox="1">
            <a:spLocks noGrp="1"/>
          </p:cNvSpPr>
          <p:nvPr>
            <p:ph type="title"/>
          </p:nvPr>
        </p:nvSpPr>
        <p:spPr>
          <a:xfrm>
            <a:off x="685800" y="342900"/>
            <a:ext cx="8107364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275" tIns="44275" rIns="44275" bIns="4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4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9433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77C343-658A-7089-355F-ECD70065B45E}"/>
              </a:ext>
            </a:extLst>
          </p:cNvPr>
          <p:cNvSpPr/>
          <p:nvPr userDrawn="1"/>
        </p:nvSpPr>
        <p:spPr bwMode="auto">
          <a:xfrm>
            <a:off x="7162800" y="5791200"/>
            <a:ext cx="1752600" cy="9144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308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694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48088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981200"/>
            <a:ext cx="3749675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87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96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167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26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38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77C343-658A-7089-355F-ECD70065B45E}"/>
              </a:ext>
            </a:extLst>
          </p:cNvPr>
          <p:cNvSpPr/>
          <p:nvPr userDrawn="1"/>
        </p:nvSpPr>
        <p:spPr bwMode="auto">
          <a:xfrm>
            <a:off x="7391400" y="5936974"/>
            <a:ext cx="1752600" cy="9144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8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20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310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48088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981200"/>
            <a:ext cx="3749675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133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902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559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3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25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DA92EF7-A7CB-4F04-9630-3D1C19FE1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42900"/>
            <a:ext cx="810736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DF025AC-9D91-485B-A712-52A71068D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650163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434917-05F2-4461-AFA4-0B7CAEE2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7150"/>
          </a:xfrm>
          <a:prstGeom prst="rect">
            <a:avLst/>
          </a:prstGeom>
          <a:solidFill>
            <a:srgbClr val="FF5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563AF3B-AA96-4AD0-92EB-2E30960154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249688" cy="6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69" r:id="rId10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DA92EF7-A7CB-4F04-9630-3D1C19FE1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42900"/>
            <a:ext cx="810736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DF025AC-9D91-485B-A712-52A71068D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650163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434917-05F2-4461-AFA4-0B7CAEE2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7150"/>
          </a:xfrm>
          <a:prstGeom prst="rect">
            <a:avLst/>
          </a:prstGeom>
          <a:solidFill>
            <a:srgbClr val="FF5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563AF3B-AA96-4AD0-92EB-2E30960154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0" y="5889625"/>
            <a:ext cx="15367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839C18-A23F-E284-D57F-785EBF43FEE3}"/>
              </a:ext>
            </a:extLst>
          </p:cNvPr>
          <p:cNvSpPr/>
          <p:nvPr userDrawn="1"/>
        </p:nvSpPr>
        <p:spPr bwMode="auto">
          <a:xfrm>
            <a:off x="7162800" y="5791200"/>
            <a:ext cx="1752600" cy="9144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customXml" Target="../ink/ink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>
            <a:extLst>
              <a:ext uri="{FF2B5EF4-FFF2-40B4-BE49-F238E27FC236}">
                <a16:creationId xmlns:a16="http://schemas.microsoft.com/office/drawing/2014/main" id="{A435F354-2882-4D08-88E0-78697D89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i="1" dirty="0">
                <a:ea typeface="Open Sans" panose="020B0606030504020204" pitchFamily="34" charset="0"/>
              </a:rPr>
              <a:t>  </a:t>
            </a:r>
            <a:r>
              <a:rPr lang="en-US" altLang="en-US" sz="2000" b="1" i="1" dirty="0">
                <a:ea typeface="Open Sans" panose="020B0606030504020204" pitchFamily="34" charset="0"/>
              </a:rPr>
              <a:t>New Voices. New Voters. New Mexico.</a:t>
            </a:r>
            <a:endParaRPr lang="en-US" altLang="en-US" sz="2800" b="1" i="1" dirty="0">
              <a:ea typeface="Open Sans" panose="020B0606030504020204" pitchFamily="34" charset="0"/>
            </a:endParaRPr>
          </a:p>
        </p:txBody>
      </p:sp>
      <p:pic>
        <p:nvPicPr>
          <p:cNvPr id="3076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659158-B987-4C05-AA1E-B17F32E2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456" y="2261974"/>
            <a:ext cx="2915087" cy="154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7830CE-A9F0-BFF2-4096-C4B11AC101F2}"/>
              </a:ext>
            </a:extLst>
          </p:cNvPr>
          <p:cNvSpPr/>
          <p:nvPr/>
        </p:nvSpPr>
        <p:spPr bwMode="auto">
          <a:xfrm>
            <a:off x="7086600" y="5791200"/>
            <a:ext cx="1981200" cy="10668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D6E9D-912F-2D90-F1E6-DAB42EE4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488364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Vasquez awarded grants to these </a:t>
            </a:r>
            <a:br>
              <a:rPr lang="en-US" dirty="0"/>
            </a:br>
            <a:r>
              <a:rPr lang="en-US" dirty="0"/>
              <a:t>Rural Development projects</a:t>
            </a:r>
          </a:p>
        </p:txBody>
      </p:sp>
      <p:pic>
        <p:nvPicPr>
          <p:cNvPr id="2052" name="Picture 4" descr="3000 Calle Del Norte, Las Cruces, NM 88005 | Zillow">
            <a:extLst>
              <a:ext uri="{FF2B5EF4-FFF2-40B4-BE49-F238E27FC236}">
                <a16:creationId xmlns:a16="http://schemas.microsoft.com/office/drawing/2014/main" id="{56BAFA04-3072-10BA-54B1-51A3BDDD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1506754"/>
            <a:ext cx="2378012" cy="172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6EF8A-D984-F652-4BBE-C049353A2A9B}"/>
              </a:ext>
            </a:extLst>
          </p:cNvPr>
          <p:cNvSpPr txBox="1"/>
          <p:nvPr/>
        </p:nvSpPr>
        <p:spPr>
          <a:xfrm>
            <a:off x="5562600" y="3311604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A- Packing (L.C.): to use local </a:t>
            </a:r>
            <a:r>
              <a:rPr lang="en-US" sz="2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chile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a new product ($250K)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6EC01B5-2B2C-AA99-3CE4-AA07D8AEA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16062"/>
            <a:ext cx="1448498" cy="125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945CB7-5BCD-84A4-AE58-7675FBFA9E74}"/>
              </a:ext>
            </a:extLst>
          </p:cNvPr>
          <p:cNvSpPr txBox="1"/>
          <p:nvPr/>
        </p:nvSpPr>
        <p:spPr>
          <a:xfrm>
            <a:off x="457200" y="2895600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(Las Cruces) For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 to preserve locally grown fruits and vegetables for longer periods of time. ($125K)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75599-47FB-6291-D4A8-B91A0FB5061C}"/>
              </a:ext>
            </a:extLst>
          </p:cNvPr>
          <p:cNvSpPr txBox="1"/>
          <p:nvPr/>
        </p:nvSpPr>
        <p:spPr>
          <a:xfrm>
            <a:off x="673100" y="4845784"/>
            <a:ext cx="32893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Mexico Wineries in </a:t>
            </a:r>
          </a:p>
          <a:p>
            <a:r>
              <a:rPr lang="en-US" sz="20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Lordsburg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build a solar </a:t>
            </a: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array that generates </a:t>
            </a: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enough energy to power </a:t>
            </a: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 homes. ($100K)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field of vines with hills in the background&#10;&#10;Description automatically generated">
            <a:extLst>
              <a:ext uri="{FF2B5EF4-FFF2-40B4-BE49-F238E27FC236}">
                <a16:creationId xmlns:a16="http://schemas.microsoft.com/office/drawing/2014/main" id="{DCDDB4EA-41AB-B41C-46A8-05D1D588C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4800600"/>
            <a:ext cx="4813300" cy="19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48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E706-2908-A835-8FB0-5AFBB924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488364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Vasquez awarded grants to these </a:t>
            </a:r>
            <a:br>
              <a:rPr lang="en-US" dirty="0"/>
            </a:br>
            <a:r>
              <a:rPr lang="en-US" dirty="0"/>
              <a:t>Rural Development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96B28-7FE4-A9BD-7BC4-9648A8BD7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47671"/>
            <a:ext cx="4777312" cy="120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C499A-6758-FC5D-5F87-373E371623C8}"/>
              </a:ext>
            </a:extLst>
          </p:cNvPr>
          <p:cNvSpPr txBox="1"/>
          <p:nvPr/>
        </p:nvSpPr>
        <p:spPr>
          <a:xfrm>
            <a:off x="457200" y="1981200"/>
            <a:ext cx="3276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mprove Anthony’s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sewer service ($5.5M)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83516884-AD67-6618-49B3-7D6EFEE27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799398"/>
            <a:ext cx="2510038" cy="2493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95D31-D021-A3BF-773C-6843BEA9BEAB}"/>
              </a:ext>
            </a:extLst>
          </p:cNvPr>
          <p:cNvSpPr txBox="1"/>
          <p:nvPr/>
        </p:nvSpPr>
        <p:spPr>
          <a:xfrm>
            <a:off x="4267200" y="4343400"/>
            <a:ext cx="381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 </a:t>
            </a:r>
            <a:r>
              <a:rPr lang="en-US" dirty="0">
                <a:solidFill>
                  <a:schemeClr val="tx1"/>
                </a:solidFill>
              </a:rPr>
              <a:t>technical training and assistance to small rural businesses</a:t>
            </a:r>
          </a:p>
        </p:txBody>
      </p:sp>
    </p:spTree>
    <p:extLst>
      <p:ext uri="{BB962C8B-B14F-4D97-AF65-F5344CB8AC3E}">
        <p14:creationId xmlns:p14="http://schemas.microsoft.com/office/powerpoint/2010/main" val="370720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3CD3D-97F2-1855-DBF2-84B36740A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Vasquez voted to fully fund lifeline programs such as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89F91-84C5-83E7-CB06-366A12B764B1}"/>
              </a:ext>
            </a:extLst>
          </p:cNvPr>
          <p:cNvSpPr txBox="1"/>
          <p:nvPr/>
        </p:nvSpPr>
        <p:spPr>
          <a:xfrm>
            <a:off x="122236" y="1605975"/>
            <a:ext cx="81073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Supplemental Nutrition Access Program Assistance Program (SNAP)</a:t>
            </a:r>
          </a:p>
          <a:p>
            <a:pPr marL="3086100" lvl="6" indent="-34290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7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Women, Infants and Children (WIC) food assistance program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266" name="Picture 2" descr="Supplemental Nutrition Assistance ...">
            <a:extLst>
              <a:ext uri="{FF2B5EF4-FFF2-40B4-BE49-F238E27FC236}">
                <a16:creationId xmlns:a16="http://schemas.microsoft.com/office/drawing/2014/main" id="{53D0B079-72A5-F70A-5702-54EAEB0E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64" y="1565611"/>
            <a:ext cx="2789779" cy="174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ew Mexico WIC | We strive to keep your ...">
            <a:extLst>
              <a:ext uri="{FF2B5EF4-FFF2-40B4-BE49-F238E27FC236}">
                <a16:creationId xmlns:a16="http://schemas.microsoft.com/office/drawing/2014/main" id="{43599ABF-C69F-C708-2F01-09F1756E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9" y="3748296"/>
            <a:ext cx="3038707" cy="124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B2AA51-963B-F991-CB80-5704908358B5}"/>
              </a:ext>
            </a:extLst>
          </p:cNvPr>
          <p:cNvSpPr txBox="1"/>
          <p:nvPr/>
        </p:nvSpPr>
        <p:spPr>
          <a:xfrm>
            <a:off x="0" y="5257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make sure families have food on the table</a:t>
            </a:r>
          </a:p>
        </p:txBody>
      </p:sp>
    </p:spTree>
    <p:extLst>
      <p:ext uri="{BB962C8B-B14F-4D97-AF65-F5344CB8AC3E}">
        <p14:creationId xmlns:p14="http://schemas.microsoft.com/office/powerpoint/2010/main" val="3639833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3CD3D-97F2-1855-DBF2-84B36740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6" y="152400"/>
            <a:ext cx="8564564" cy="1020763"/>
          </a:xfrm>
        </p:spPr>
        <p:txBody>
          <a:bodyPr>
            <a:normAutofit/>
          </a:bodyPr>
          <a:lstStyle/>
          <a:p>
            <a:r>
              <a:rPr lang="en-US" sz="3600" dirty="0"/>
              <a:t>     Vasquez also increased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89F91-84C5-83E7-CB06-366A12B764B1}"/>
              </a:ext>
            </a:extLst>
          </p:cNvPr>
          <p:cNvSpPr txBox="1"/>
          <p:nvPr/>
        </p:nvSpPr>
        <p:spPr>
          <a:xfrm>
            <a:off x="122236" y="1605975"/>
            <a:ext cx="81073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		</a:t>
            </a:r>
            <a:r>
              <a: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support homeless veterans and to provide them mental health care</a:t>
            </a:r>
          </a:p>
        </p:txBody>
      </p:sp>
      <p:pic>
        <p:nvPicPr>
          <p:cNvPr id="5" name="Picture 4" descr="A person sitting in a red blanket holding hands&#10;&#10;Description automatically generated">
            <a:extLst>
              <a:ext uri="{FF2B5EF4-FFF2-40B4-BE49-F238E27FC236}">
                <a16:creationId xmlns:a16="http://schemas.microsoft.com/office/drawing/2014/main" id="{71307E27-6FB0-EAD1-AFD0-221FDCC88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971800"/>
            <a:ext cx="5562600" cy="329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0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3CD3D-97F2-1855-DBF2-84B36740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6" y="152400"/>
            <a:ext cx="8564564" cy="1020763"/>
          </a:xfrm>
        </p:spPr>
        <p:txBody>
          <a:bodyPr>
            <a:normAutofit fontScale="90000"/>
          </a:bodyPr>
          <a:lstStyle/>
          <a:p>
            <a:r>
              <a:rPr lang="en-US" dirty="0"/>
              <a:t>	Vasquez also increased resources 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89F91-84C5-83E7-CB06-366A12B764B1}"/>
              </a:ext>
            </a:extLst>
          </p:cNvPr>
          <p:cNvSpPr txBox="1"/>
          <p:nvPr/>
        </p:nvSpPr>
        <p:spPr>
          <a:xfrm>
            <a:off x="228600" y="1447800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firefighters avoid the pay cliff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 they can combat wildfires</a:t>
            </a:r>
          </a:p>
        </p:txBody>
      </p:sp>
      <p:pic>
        <p:nvPicPr>
          <p:cNvPr id="16386" name="Picture 2" descr="State recruits firefighters for what ...">
            <a:extLst>
              <a:ext uri="{FF2B5EF4-FFF2-40B4-BE49-F238E27FC236}">
                <a16:creationId xmlns:a16="http://schemas.microsoft.com/office/drawing/2014/main" id="{D1806244-879A-BB50-4343-A9F7B6AC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69" y="2625076"/>
            <a:ext cx="5760231" cy="400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9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3CD3D-97F2-1855-DBF2-84B36740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6" y="152400"/>
            <a:ext cx="8564564" cy="1020763"/>
          </a:xfrm>
        </p:spPr>
        <p:txBody>
          <a:bodyPr>
            <a:normAutofit fontScale="90000"/>
          </a:bodyPr>
          <a:lstStyle/>
          <a:p>
            <a:r>
              <a:rPr lang="en-US" dirty="0"/>
              <a:t>	Vasquez also increased resources 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89F91-84C5-83E7-CB06-366A12B764B1}"/>
              </a:ext>
            </a:extLst>
          </p:cNvPr>
          <p:cNvSpPr txBox="1"/>
          <p:nvPr/>
        </p:nvSpPr>
        <p:spPr>
          <a:xfrm>
            <a:off x="122236" y="1447800"/>
            <a:ext cx="925036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teachers at BIE schools 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					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   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Native American housing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the Indian </a:t>
            </a:r>
          </a:p>
          <a:p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Health Service </a:t>
            </a:r>
          </a:p>
          <a:p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Indian Housing - HUD's Office of Native ...">
            <a:extLst>
              <a:ext uri="{FF2B5EF4-FFF2-40B4-BE49-F238E27FC236}">
                <a16:creationId xmlns:a16="http://schemas.microsoft.com/office/drawing/2014/main" id="{E226CA08-F1B9-62E5-B5ED-748F28A41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2392362" cy="174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lbuquerque Indian Health Service">
            <a:extLst>
              <a:ext uri="{FF2B5EF4-FFF2-40B4-BE49-F238E27FC236}">
                <a16:creationId xmlns:a16="http://schemas.microsoft.com/office/drawing/2014/main" id="{CFECDD26-CA4C-20CD-01BE-BE7A2D08E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006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reau of Indian Education">
            <a:extLst>
              <a:ext uri="{FF2B5EF4-FFF2-40B4-BE49-F238E27FC236}">
                <a16:creationId xmlns:a16="http://schemas.microsoft.com/office/drawing/2014/main" id="{58F630E0-D3D6-FCE1-3BE7-9EE35A75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65" y="1523999"/>
            <a:ext cx="2584035" cy="171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25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3CD3D-97F2-1855-DBF2-84B36740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6" y="152400"/>
            <a:ext cx="8564564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Vasquez secured funding </a:t>
            </a:r>
            <a:br>
              <a:rPr lang="en-US" dirty="0"/>
            </a:br>
            <a:r>
              <a:rPr lang="en-US" dirty="0"/>
              <a:t>for New Mexico Tech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89F91-84C5-83E7-CB06-366A12B764B1}"/>
              </a:ext>
            </a:extLst>
          </p:cNvPr>
          <p:cNvSpPr txBox="1"/>
          <p:nvPr/>
        </p:nvSpPr>
        <p:spPr>
          <a:xfrm>
            <a:off x="274636" y="1443097"/>
            <a:ext cx="88693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Vasquez secured </a:t>
            </a:r>
            <a:r>
              <a:rPr lang="en-US" dirty="0">
                <a:solidFill>
                  <a:schemeClr val="tx1"/>
                </a:solidFill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$41.4 million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 New Mexico Tech can create three carbon storage sites in the San Juan Basin. </a:t>
            </a:r>
          </a:p>
          <a:p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funding will mean a cleaner and safer climate, and jobs.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</a:p>
        </p:txBody>
      </p:sp>
      <p:pic>
        <p:nvPicPr>
          <p:cNvPr id="18434" name="Picture 2" descr="New Mexico Tech Foundation: New Mexico Tech">
            <a:extLst>
              <a:ext uri="{FF2B5EF4-FFF2-40B4-BE49-F238E27FC236}">
                <a16:creationId xmlns:a16="http://schemas.microsoft.com/office/drawing/2014/main" id="{C1C02277-6D15-CAF0-B34F-F893C6EAE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19792"/>
            <a:ext cx="4802982" cy="21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587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CD73C-81B6-9746-D756-8EA78AB6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0588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Vasquez Secured Funding </a:t>
            </a:r>
            <a:br>
              <a:rPr lang="en-US" sz="3200" dirty="0"/>
            </a:br>
            <a:r>
              <a:rPr lang="en-US" sz="3200" dirty="0"/>
              <a:t>for Lordsburg and Vado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1E2E7-9BB1-E39D-EC2B-E1A90B7F7C40}"/>
              </a:ext>
            </a:extLst>
          </p:cNvPr>
          <p:cNvSpPr txBox="1"/>
          <p:nvPr/>
        </p:nvSpPr>
        <p:spPr>
          <a:xfrm>
            <a:off x="76200" y="1905000"/>
            <a:ext cx="487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$63 million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construct two commercial electric truck charging stations along I-10 in Vado and Lordsburg, bringing</a:t>
            </a:r>
          </a:p>
          <a:p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Clean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community development</a:t>
            </a:r>
          </a:p>
        </p:txBody>
      </p:sp>
      <p:pic>
        <p:nvPicPr>
          <p:cNvPr id="19458" name="Picture 2" descr="Picture">
            <a:extLst>
              <a:ext uri="{FF2B5EF4-FFF2-40B4-BE49-F238E27FC236}">
                <a16:creationId xmlns:a16="http://schemas.microsoft.com/office/drawing/2014/main" id="{520D0476-03E7-1E53-7DFE-8106A2905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78" y="2086878"/>
            <a:ext cx="4330578" cy="308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485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F605-31BA-0F80-2E0B-0159FF97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Rep. Vasquez provides Constituent Services &amp; hosts Town Halls</a:t>
            </a:r>
          </a:p>
        </p:txBody>
      </p:sp>
      <p:pic>
        <p:nvPicPr>
          <p:cNvPr id="6" name="Picture 5" descr="A person standing at a podium&#10;&#10;Description automatically generated">
            <a:extLst>
              <a:ext uri="{FF2B5EF4-FFF2-40B4-BE49-F238E27FC236}">
                <a16:creationId xmlns:a16="http://schemas.microsoft.com/office/drawing/2014/main" id="{5180D974-7672-69D9-50DA-7BB684284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600200"/>
            <a:ext cx="3962400" cy="3962400"/>
          </a:xfrm>
          <a:prstGeom prst="rect">
            <a:avLst/>
          </a:prstGeom>
        </p:spPr>
      </p:pic>
      <p:pic>
        <p:nvPicPr>
          <p:cNvPr id="8" name="Picture 7" descr="A poster for a tax refund&#10;&#10;Description automatically generated">
            <a:extLst>
              <a:ext uri="{FF2B5EF4-FFF2-40B4-BE49-F238E27FC236}">
                <a16:creationId xmlns:a16="http://schemas.microsoft.com/office/drawing/2014/main" id="{6C5AE1A9-5663-AC4E-A329-C09A5FB22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21" y="1711095"/>
            <a:ext cx="3394305" cy="3394305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70EABAC3-8E10-0C8A-F6CB-CBAC7DC2B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2" y="5410200"/>
            <a:ext cx="5780614" cy="113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FB0D44-4FF2-0D20-C851-8C651593C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953000"/>
            <a:ext cx="28067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89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5315-C9D6-4082-354E-4F1DD2A3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16D80-FEF9-DE71-9D0A-D0D77E68F289}"/>
              </a:ext>
            </a:extLst>
          </p:cNvPr>
          <p:cNvSpPr txBox="1"/>
          <p:nvPr/>
        </p:nvSpPr>
        <p:spPr>
          <a:xfrm>
            <a:off x="2288822" y="3016324"/>
            <a:ext cx="4577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Legislation</a:t>
            </a:r>
            <a:br>
              <a:rPr lang="en-US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4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47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EE564A-80F0-905E-5E04-CFCCD22F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9067800" cy="1020763"/>
          </a:xfrm>
        </p:spPr>
        <p:txBody>
          <a:bodyPr>
            <a:noAutofit/>
          </a:bodyPr>
          <a:lstStyle/>
          <a:p>
            <a:pPr algn="ctr"/>
            <a:br>
              <a: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Rep. Gabe Vasquez represents New Mexico’s 2</a:t>
            </a:r>
            <a:r>
              <a:rPr kumimoji="0" lang="en-US" sz="320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nd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Congressional District</a:t>
            </a:r>
            <a:br>
              <a: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endParaRPr lang="en-US" sz="3200" dirty="0"/>
          </a:p>
        </p:txBody>
      </p:sp>
      <p:pic>
        <p:nvPicPr>
          <p:cNvPr id="2" name="Picture 2" descr="Gabe Vasquez - Wikipedia">
            <a:extLst>
              <a:ext uri="{FF2B5EF4-FFF2-40B4-BE49-F238E27FC236}">
                <a16:creationId xmlns:a16="http://schemas.microsoft.com/office/drawing/2014/main" id="{521DF215-EA3A-EAC6-8827-00C3FF11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362" y="3352800"/>
            <a:ext cx="2368438" cy="2960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7CCED-90F4-100F-EEAF-BAC6E0EDD216}"/>
              </a:ext>
            </a:extLst>
          </p:cNvPr>
          <p:cNvSpPr txBox="1"/>
          <p:nvPr/>
        </p:nvSpPr>
        <p:spPr>
          <a:xfrm>
            <a:off x="4800600" y="18288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Let’s look at his record.</a:t>
            </a:r>
          </a:p>
        </p:txBody>
      </p:sp>
      <p:pic>
        <p:nvPicPr>
          <p:cNvPr id="7" name="Picture 6" descr="A map of a state&#10;&#10;Description automatically generated">
            <a:extLst>
              <a:ext uri="{FF2B5EF4-FFF2-40B4-BE49-F238E27FC236}">
                <a16:creationId xmlns:a16="http://schemas.microsoft.com/office/drawing/2014/main" id="{7CB0BBD0-2B00-BC3B-0D07-FD6BAB6AD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1" y="1659711"/>
            <a:ext cx="3822005" cy="42906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6191B2B-034E-E8DF-9DF6-7B59D1FDA9FE}"/>
                  </a:ext>
                </a:extLst>
              </p14:cNvPr>
              <p14:cNvContentPartPr/>
              <p14:nvPr/>
            </p14:nvContentPartPr>
            <p14:xfrm>
              <a:off x="1609524" y="4297853"/>
              <a:ext cx="3406680" cy="1386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6191B2B-034E-E8DF-9DF6-7B59D1FDA9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0524" y="4289213"/>
                <a:ext cx="3424320" cy="140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D43122B-80B2-7A55-C56D-F68F7BCD7817}"/>
                  </a:ext>
                </a:extLst>
              </p14:cNvPr>
              <p14:cNvContentPartPr/>
              <p14:nvPr/>
            </p14:nvContentPartPr>
            <p14:xfrm>
              <a:off x="1432044" y="3805013"/>
              <a:ext cx="334080" cy="494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D43122B-80B2-7A55-C56D-F68F7BCD78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23404" y="3796373"/>
                <a:ext cx="35172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9E63E1-9D73-F4E4-28D6-D9E9287EA13A}"/>
                  </a:ext>
                </a:extLst>
              </p14:cNvPr>
              <p14:cNvContentPartPr/>
              <p14:nvPr/>
            </p14:nvContentPartPr>
            <p14:xfrm>
              <a:off x="8032644" y="4501973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9E63E1-9D73-F4E4-28D6-D9E9287EA1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23644" y="44929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D8E21AC-1291-BF33-2395-F81897305643}"/>
                  </a:ext>
                </a:extLst>
              </p14:cNvPr>
              <p14:cNvContentPartPr/>
              <p14:nvPr/>
            </p14:nvContentPartPr>
            <p14:xfrm>
              <a:off x="5755284" y="4372733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D8E21AC-1291-BF33-2395-F818973056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46284" y="43637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70EC47F-4271-3D35-BF3A-71E54C7C0010}"/>
                  </a:ext>
                </a:extLst>
              </p14:cNvPr>
              <p14:cNvContentPartPr/>
              <p14:nvPr/>
            </p14:nvContentPartPr>
            <p14:xfrm>
              <a:off x="5488524" y="4845773"/>
              <a:ext cx="324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70EC47F-4271-3D35-BF3A-71E54C7C00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9884" y="4837133"/>
                <a:ext cx="2088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7DF6-B001-A837-E8DB-57E0D193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10207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Rep. Vasquez votes to protect</a:t>
            </a:r>
          </a:p>
        </p:txBody>
      </p:sp>
      <p:pic>
        <p:nvPicPr>
          <p:cNvPr id="3" name="Picture 2" descr="A person and person talking&#10;&#10;Description automatically generated">
            <a:extLst>
              <a:ext uri="{FF2B5EF4-FFF2-40B4-BE49-F238E27FC236}">
                <a16:creationId xmlns:a16="http://schemas.microsoft.com/office/drawing/2014/main" id="{6FA10854-D29A-9A3C-F5B3-67F1480B0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5757512" cy="4427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A2BE0-A429-BF5D-227E-1BDBDBA7EF16}"/>
              </a:ext>
            </a:extLst>
          </p:cNvPr>
          <p:cNvSpPr txBox="1"/>
          <p:nvPr/>
        </p:nvSpPr>
        <p:spPr>
          <a:xfrm>
            <a:off x="5909912" y="2307610"/>
            <a:ext cx="3234088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Reproductive 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LGBTQ 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</a:rPr>
              <a:t>Voting rights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</a:rPr>
              <a:t>ocial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  <a:effectLst/>
              </a:rPr>
              <a:t>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</a:rPr>
              <a:t>Affordable Care 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Lower costs</a:t>
            </a:r>
            <a:endParaRPr lang="en-US" dirty="0">
              <a:solidFill>
                <a:schemeClr val="tx1"/>
              </a:solidFill>
              <a:effectLst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85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D71D-ADF7-51F5-4BA4-4AA00929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1"/>
            <a:ext cx="91440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5 bills to create a </a:t>
            </a:r>
            <a:br>
              <a:rPr lang="en-US" dirty="0"/>
            </a:br>
            <a:r>
              <a:rPr lang="en-US" dirty="0"/>
              <a:t>common sense border policy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6B614A-C302-9109-373E-D88650243749}"/>
              </a:ext>
            </a:extLst>
          </p:cNvPr>
          <p:cNvSpPr/>
          <p:nvPr/>
        </p:nvSpPr>
        <p:spPr bwMode="auto">
          <a:xfrm>
            <a:off x="7620000" y="6096000"/>
            <a:ext cx="1524000" cy="685800"/>
          </a:xfrm>
          <a:prstGeom prst="rect">
            <a:avLst/>
          </a:prstGeom>
          <a:solidFill>
            <a:srgbClr val="00B2CA"/>
          </a:solidFill>
          <a:ln w="9525" cap="flat" cmpd="sng" algn="ctr">
            <a:solidFill>
              <a:srgbClr val="00B2C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pic>
        <p:nvPicPr>
          <p:cNvPr id="9" name="Picture 8" descr="A collage of images of a person and a child&#10;&#10;Description automatically generated">
            <a:extLst>
              <a:ext uri="{FF2B5EF4-FFF2-40B4-BE49-F238E27FC236}">
                <a16:creationId xmlns:a16="http://schemas.microsoft.com/office/drawing/2014/main" id="{2935F848-B5CD-60D2-328F-698D03862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87512"/>
            <a:ext cx="8785578" cy="4941888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D2352C1-6B1D-0286-8DCD-5ED3E764B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" y="160522"/>
            <a:ext cx="1076455" cy="9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6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3411-1881-14AF-44B6-496107CD6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8107364" cy="1020763"/>
          </a:xfrm>
        </p:spPr>
        <p:txBody>
          <a:bodyPr>
            <a:noAutofit/>
          </a:bodyPr>
          <a:lstStyle/>
          <a:p>
            <a:pPr algn="ctr"/>
            <a:r>
              <a:rPr lang="en-US" sz="3600" i="0" u="none" strike="noStrike" dirty="0">
                <a:effectLst/>
              </a:rPr>
              <a:t>       Joint Task Force to Combat </a:t>
            </a:r>
            <a:br>
              <a:rPr lang="en-US" sz="3600" i="0" u="none" strike="noStrike" dirty="0">
                <a:effectLst/>
              </a:rPr>
            </a:br>
            <a:r>
              <a:rPr lang="en-US" sz="3600" i="0" u="none" strike="noStrike" dirty="0">
                <a:effectLst/>
              </a:rPr>
              <a:t>       Opioid Trafficking Act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97EF7-3461-8498-2450-34D98EB6EB84}"/>
              </a:ext>
            </a:extLst>
          </p:cNvPr>
          <p:cNvSpPr txBox="1"/>
          <p:nvPr/>
        </p:nvSpPr>
        <p:spPr>
          <a:xfrm>
            <a:off x="4953000" y="1718608"/>
            <a:ext cx="3983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</a:t>
            </a:r>
            <a:r>
              <a:rPr lang="en-US" sz="2000" i="0" u="none" strike="noStrike" dirty="0">
                <a:effectLst/>
                <a:latin typeface="Arial" panose="020B0604020202020204" pitchFamily="34" charset="0"/>
              </a:rPr>
              <a:t>bipartisan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bill authorizes the Dept. of Homeland Security to create a Joint Task Force to </a:t>
            </a:r>
            <a:r>
              <a:rPr lang="en-US" sz="200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improve border security </a:t>
            </a:r>
            <a:r>
              <a:rPr lang="en-US" sz="20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prevent narcotics 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from being smuggled into the United States. </a:t>
            </a:r>
            <a:endParaRPr lang="en-US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9871A4E-0265-BF95-C4F2-C3B803A7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9701"/>
            <a:ext cx="3831553" cy="2867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5C99FAB0-8119-093A-B99F-B39D0A173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218872"/>
            <a:ext cx="5302250" cy="2562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D853F3-F2BF-C57A-9814-4C69D8F910A8}"/>
              </a:ext>
            </a:extLst>
          </p:cNvPr>
          <p:cNvSpPr txBox="1"/>
          <p:nvPr/>
        </p:nvSpPr>
        <p:spPr>
          <a:xfrm>
            <a:off x="457200" y="45720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dirty="0">
                <a:solidFill>
                  <a:schemeClr val="tx1"/>
                </a:solidFill>
                <a:effectLst/>
              </a:rPr>
              <a:t>The Joint Task Force to Combat </a:t>
            </a:r>
            <a:br>
              <a:rPr lang="en-US" sz="2400" i="0" u="none" strike="noStrike" dirty="0">
                <a:solidFill>
                  <a:schemeClr val="tx1"/>
                </a:solidFill>
                <a:effectLst/>
              </a:rPr>
            </a:br>
            <a:r>
              <a:rPr lang="en-US" sz="2400" i="0" u="none" strike="noStrike" dirty="0">
                <a:solidFill>
                  <a:schemeClr val="tx1"/>
                </a:solidFill>
                <a:effectLst/>
              </a:rPr>
              <a:t>Opioid Trafficking Act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A42828B3-E30C-050D-19AB-C6A9EA475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5" y="160522"/>
            <a:ext cx="1076455" cy="9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06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1966-A313-B3D9-02AB-99193671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"/>
            <a:ext cx="9067800" cy="1020763"/>
          </a:xfrm>
        </p:spPr>
        <p:txBody>
          <a:bodyPr>
            <a:noAutofit/>
          </a:bodyPr>
          <a:lstStyle/>
          <a:p>
            <a:pPr algn="ctr"/>
            <a:r>
              <a:rPr lang="en-US" sz="3200" i="0" u="none" strike="noStrike" dirty="0">
                <a:effectLst/>
              </a:rPr>
              <a:t>	`.  Energy Workers Health Improvement &amp;   Compensation Fund Act </a:t>
            </a:r>
            <a:endParaRPr lang="en-US" sz="3200" dirty="0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51F001A-043D-8474-962D-315031D1B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867400"/>
            <a:ext cx="1371600" cy="526975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00A22F8E-1C4C-43AE-7F97-DDCB2CC85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181600"/>
            <a:ext cx="625800" cy="625800"/>
          </a:xfrm>
          <a:prstGeom prst="rect">
            <a:avLst/>
          </a:prstGeom>
        </p:spPr>
      </p:pic>
      <p:pic>
        <p:nvPicPr>
          <p:cNvPr id="15" name="Picture 14" descr="A black and red logo&#10;&#10;Description automatically generated">
            <a:extLst>
              <a:ext uri="{FF2B5EF4-FFF2-40B4-BE49-F238E27FC236}">
                <a16:creationId xmlns:a16="http://schemas.microsoft.com/office/drawing/2014/main" id="{D99CD85D-CA72-7F5F-29A4-0A55609D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9" y="5267038"/>
            <a:ext cx="559481" cy="610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73567-0E98-27E1-B595-26BC39927A7C}"/>
              </a:ext>
            </a:extLst>
          </p:cNvPr>
          <p:cNvSpPr txBox="1"/>
          <p:nvPr/>
        </p:nvSpPr>
        <p:spPr>
          <a:xfrm>
            <a:off x="4190999" y="1752600"/>
            <a:ext cx="485174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record profit-making </a:t>
            </a:r>
          </a:p>
          <a:p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O&amp;G executives to contribute to 	a fund to cover health care 	expenses for workers &amp; their 	families for work-related illnesses</a:t>
            </a:r>
          </a:p>
          <a:p>
            <a:endParaRPr lang="en-US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Ensures the well-being of NM’s energy workers while protecting NM’s long-term economic prospects.</a:t>
            </a:r>
          </a:p>
          <a:p>
            <a:endParaRPr lang="en-US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energy workers and </a:t>
            </a:r>
            <a:r>
              <a:rPr lang="en-US" sz="2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</a:t>
            </a: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 Pueblo </a:t>
            </a:r>
            <a:r>
              <a:rPr lang="en-US" sz="2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Unido</a:t>
            </a: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partnered with Rep. Vasquez to create this fair compensation proposal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16B4D81-5172-B6F8-C416-2C108648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905000"/>
            <a:ext cx="2717422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29B082EB-81B0-D35E-609F-C3F2E1A9E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45" y="282900"/>
            <a:ext cx="883589" cy="8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41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CA88313-35EB-5704-E4C8-8D7ECAF6D13A}"/>
              </a:ext>
            </a:extLst>
          </p:cNvPr>
          <p:cNvSpPr/>
          <p:nvPr/>
        </p:nvSpPr>
        <p:spPr bwMode="auto">
          <a:xfrm>
            <a:off x="533400" y="2819400"/>
            <a:ext cx="1219200" cy="1143000"/>
          </a:xfrm>
          <a:prstGeom prst="ellipse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3A781-4942-C092-3733-97773B8B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900"/>
            <a:ext cx="8458200" cy="1020763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Public Lands in Public Hands Act</a:t>
            </a:r>
          </a:p>
        </p:txBody>
      </p:sp>
      <p:pic>
        <p:nvPicPr>
          <p:cNvPr id="2052" name="Picture 4" descr="Public Hands Bumper Sticker ...">
            <a:extLst>
              <a:ext uri="{FF2B5EF4-FFF2-40B4-BE49-F238E27FC236}">
                <a16:creationId xmlns:a16="http://schemas.microsoft.com/office/drawing/2014/main" id="{0E900C21-BD81-11D6-7CB1-1C4242012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98778"/>
            <a:ext cx="5169097" cy="38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3C9D03-1DA2-91CF-AEE1-258C4B3354DE}"/>
              </a:ext>
            </a:extLst>
          </p:cNvPr>
          <p:cNvSpPr txBox="1"/>
          <p:nvPr/>
        </p:nvSpPr>
        <p:spPr>
          <a:xfrm>
            <a:off x="0" y="16002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bans the sale of most public lands </a:t>
            </a: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managed by the Dept. of the Interior and U.S. Forest service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F13104-06E1-1A25-F3B8-0BC0ECD87412}"/>
              </a:ext>
            </a:extLst>
          </p:cNvPr>
          <p:cNvSpPr/>
          <p:nvPr/>
        </p:nvSpPr>
        <p:spPr>
          <a:xfrm>
            <a:off x="0" y="3212068"/>
            <a:ext cx="22098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bipartisan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FC7A63F-D334-90D5-ECCF-5FA11CC46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" y="160522"/>
            <a:ext cx="1076455" cy="9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86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137222-DF80-336A-A366-F8137F159FEA}"/>
              </a:ext>
            </a:extLst>
          </p:cNvPr>
          <p:cNvSpPr/>
          <p:nvPr/>
        </p:nvSpPr>
        <p:spPr bwMode="auto">
          <a:xfrm>
            <a:off x="152400" y="1649005"/>
            <a:ext cx="1995311" cy="1858666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A284A-70F5-FC7D-59AB-37EE850D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Lower Costs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1C920-C98F-A099-3344-88C7F132F506}"/>
              </a:ext>
            </a:extLst>
          </p:cNvPr>
          <p:cNvSpPr txBox="1"/>
          <p:nvPr/>
        </p:nvSpPr>
        <p:spPr>
          <a:xfrm>
            <a:off x="228600" y="1783140"/>
            <a:ext cx="1842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Inflation 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Relief Act</a:t>
            </a:r>
          </a:p>
          <a:p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tax credit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962F7-7C70-136E-7B7A-0C50DE00E65C}"/>
              </a:ext>
            </a:extLst>
          </p:cNvPr>
          <p:cNvSpPr/>
          <p:nvPr/>
        </p:nvSpPr>
        <p:spPr bwMode="auto">
          <a:xfrm>
            <a:off x="2438400" y="1676400"/>
            <a:ext cx="1919111" cy="1858666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6BCA2-C8D3-317C-3833-B95D7DF4B2A7}"/>
              </a:ext>
            </a:extLst>
          </p:cNvPr>
          <p:cNvSpPr/>
          <p:nvPr/>
        </p:nvSpPr>
        <p:spPr bwMode="auto">
          <a:xfrm>
            <a:off x="4724399" y="1600200"/>
            <a:ext cx="1995311" cy="1934866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AD43ED-18AC-03DF-E6AD-0E410A62C7C7}"/>
              </a:ext>
            </a:extLst>
          </p:cNvPr>
          <p:cNvSpPr/>
          <p:nvPr/>
        </p:nvSpPr>
        <p:spPr bwMode="auto">
          <a:xfrm>
            <a:off x="7072489" y="1600200"/>
            <a:ext cx="1995311" cy="1907470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F8E8E-CFDB-D5AF-B323-6B67A77D4C9C}"/>
              </a:ext>
            </a:extLst>
          </p:cNvPr>
          <p:cNvSpPr txBox="1"/>
          <p:nvPr/>
        </p:nvSpPr>
        <p:spPr>
          <a:xfrm>
            <a:off x="2438400" y="1676400"/>
            <a:ext cx="18288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Ranching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 Tape</a:t>
            </a:r>
          </a:p>
          <a:p>
            <a:pPr algn="ctr"/>
            <a:endParaRPr lang="en-US" sz="5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fewer burdens on ranchers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17695-5417-5085-F9CB-6DC960A45D22}"/>
              </a:ext>
            </a:extLst>
          </p:cNvPr>
          <p:cNvSpPr txBox="1"/>
          <p:nvPr/>
        </p:nvSpPr>
        <p:spPr>
          <a:xfrm>
            <a:off x="4648200" y="170694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 Workforce Support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14118-E25B-1149-B472-F752F27141C4}"/>
              </a:ext>
            </a:extLst>
          </p:cNvPr>
          <p:cNvSpPr txBox="1"/>
          <p:nvPr/>
        </p:nvSpPr>
        <p:spPr>
          <a:xfrm>
            <a:off x="7100711" y="1752600"/>
            <a:ext cx="1967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Combatting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Inflation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4FDF1-C0DD-4921-843D-D70630EED96B}"/>
              </a:ext>
            </a:extLst>
          </p:cNvPr>
          <p:cNvSpPr txBox="1"/>
          <p:nvPr/>
        </p:nvSpPr>
        <p:spPr>
          <a:xfrm>
            <a:off x="2133600" y="22860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68B8F-02DD-15AC-AF38-6D86D3E19C98}"/>
              </a:ext>
            </a:extLst>
          </p:cNvPr>
          <p:cNvSpPr txBox="1"/>
          <p:nvPr/>
        </p:nvSpPr>
        <p:spPr>
          <a:xfrm>
            <a:off x="4343400" y="22098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428E72-C41E-0A48-1E56-B4D454FC3773}"/>
              </a:ext>
            </a:extLst>
          </p:cNvPr>
          <p:cNvSpPr txBox="1"/>
          <p:nvPr/>
        </p:nvSpPr>
        <p:spPr>
          <a:xfrm>
            <a:off x="6705600" y="22098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6DFEA3-E5BC-EBC5-E086-43CD764E74D1}"/>
              </a:ext>
            </a:extLst>
          </p:cNvPr>
          <p:cNvSpPr/>
          <p:nvPr/>
        </p:nvSpPr>
        <p:spPr bwMode="auto">
          <a:xfrm>
            <a:off x="685800" y="4648200"/>
            <a:ext cx="77724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put doctors and nurses in rural communities</a:t>
            </a:r>
          </a:p>
          <a:p>
            <a: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families have affordable Internet</a:t>
            </a:r>
          </a:p>
          <a:p>
            <a: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give tax credits to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families with children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215FD8-A8F8-D637-1105-42F9AB290671}"/>
              </a:ext>
            </a:extLst>
          </p:cNvPr>
          <p:cNvSpPr txBox="1"/>
          <p:nvPr/>
        </p:nvSpPr>
        <p:spPr>
          <a:xfrm>
            <a:off x="3505200" y="3962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plus votes to …</a:t>
            </a:r>
          </a:p>
        </p:txBody>
      </p:sp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00171892-1939-2CA4-5686-C9E2594E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5" y="160522"/>
            <a:ext cx="1076455" cy="9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87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232AF-CAF9-158F-C678-8D3EC11D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8107364" cy="1020763"/>
          </a:xfrm>
        </p:spPr>
        <p:txBody>
          <a:bodyPr>
            <a:noAutofit/>
          </a:bodyPr>
          <a:lstStyle/>
          <a:p>
            <a:pPr algn="ctr"/>
            <a:r>
              <a:rPr lang="en-US" sz="3200" i="0" u="none" strike="noStrike" dirty="0">
                <a:effectLst/>
              </a:rPr>
              <a:t>Economic Opportunity for </a:t>
            </a:r>
            <a:br>
              <a:rPr lang="en-US" sz="3200" i="0" u="none" strike="noStrike" dirty="0">
                <a:effectLst/>
              </a:rPr>
            </a:br>
            <a:r>
              <a:rPr lang="en-US" sz="3200" i="0" u="none" strike="noStrike" dirty="0">
                <a:effectLst/>
              </a:rPr>
              <a:t>Border Communities Act</a:t>
            </a:r>
            <a:endParaRPr lang="en-US" sz="32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A9B1A35-36CD-FC11-10B5-20B9E7773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44" y="4776371"/>
            <a:ext cx="3903705" cy="15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C15320-7244-7A1A-3729-F296FB6B5BC7}"/>
              </a:ext>
            </a:extLst>
          </p:cNvPr>
          <p:cNvSpPr txBox="1"/>
          <p:nvPr/>
        </p:nvSpPr>
        <p:spPr>
          <a:xfrm>
            <a:off x="304800" y="1447800"/>
            <a:ext cx="84883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2020, Santa Teresa 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 &amp; Industrial Parks created 6,000 jobs, had $1 billion output, and paid $26 million in taxes.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Vasquez bill would </a:t>
            </a:r>
            <a:r>
              <a:rPr lang="en-US" sz="2400" i="0" u="none" strike="noStrike" dirty="0">
                <a:solidFill>
                  <a:schemeClr val="tx1"/>
                </a:solidFill>
                <a:effectLst/>
              </a:rPr>
              <a:t>create a 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strategy to 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the number of jobs in border communities, making them safe and prosperous</a:t>
            </a:r>
            <a:endParaRPr lang="en-US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E5389C0-3E13-3F1C-1FAF-5348B712C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" y="160522"/>
            <a:ext cx="1076455" cy="982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71A644-E7A6-3B67-65B4-DF8CEE47FD74}"/>
              </a:ext>
            </a:extLst>
          </p:cNvPr>
          <p:cNvSpPr txBox="1"/>
          <p:nvPr/>
        </p:nvSpPr>
        <p:spPr>
          <a:xfrm>
            <a:off x="1143000" y="5105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Endorsed by:</a:t>
            </a:r>
          </a:p>
        </p:txBody>
      </p:sp>
    </p:spTree>
    <p:extLst>
      <p:ext uri="{BB962C8B-B14F-4D97-AF65-F5344CB8AC3E}">
        <p14:creationId xmlns:p14="http://schemas.microsoft.com/office/powerpoint/2010/main" val="775909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1B513-A558-C331-F608-138855F0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1020763"/>
          </a:xfrm>
        </p:spPr>
        <p:txBody>
          <a:bodyPr>
            <a:normAutofit fontScale="90000"/>
          </a:bodyPr>
          <a:lstStyle/>
          <a:p>
            <a:r>
              <a:rPr lang="en-US" dirty="0"/>
              <a:t> 			     Veteran Medical Exams for </a:t>
            </a:r>
            <a:br>
              <a:rPr lang="en-US" dirty="0"/>
            </a:br>
            <a:r>
              <a:rPr lang="en-US" dirty="0"/>
              <a:t> 							  Distant Areas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5C57B0-FE1D-99A3-30F2-D0EAEFED9C32}"/>
              </a:ext>
            </a:extLst>
          </p:cNvPr>
          <p:cNvSpPr txBox="1"/>
          <p:nvPr/>
        </p:nvSpPr>
        <p:spPr>
          <a:xfrm>
            <a:off x="152400" y="1524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Ensures rural veterans can see certified health care providers for disability exams they need to get health care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1E8D10A-AB91-F97D-FFB9-42C3EC36D8EA}"/>
              </a:ext>
            </a:extLst>
          </p:cNvPr>
          <p:cNvSpPr/>
          <p:nvPr/>
        </p:nvSpPr>
        <p:spPr bwMode="auto">
          <a:xfrm>
            <a:off x="533400" y="2819400"/>
            <a:ext cx="1219200" cy="1143000"/>
          </a:xfrm>
          <a:prstGeom prst="ellipse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8D11C-6C08-BA69-FC15-3AAC35603C10}"/>
              </a:ext>
            </a:extLst>
          </p:cNvPr>
          <p:cNvSpPr txBox="1"/>
          <p:nvPr/>
        </p:nvSpPr>
        <p:spPr>
          <a:xfrm>
            <a:off x="533400" y="3200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bipartisan</a:t>
            </a:r>
          </a:p>
          <a:p>
            <a:endParaRPr lang="en-US" sz="1800" dirty="0"/>
          </a:p>
        </p:txBody>
      </p:sp>
      <p:pic>
        <p:nvPicPr>
          <p:cNvPr id="3076" name="Picture 4" descr="VA is critical to medicine and Veterans ...">
            <a:extLst>
              <a:ext uri="{FF2B5EF4-FFF2-40B4-BE49-F238E27FC236}">
                <a16:creationId xmlns:a16="http://schemas.microsoft.com/office/drawing/2014/main" id="{6BAA06A2-38D3-5B9D-1C98-6D98FE9F1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0"/>
            <a:ext cx="5639529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022352A9-8C26-9CCE-207B-6DB4E43B3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" y="160522"/>
            <a:ext cx="1076455" cy="9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1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993E-64FB-A85E-828A-745B8369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8437"/>
            <a:ext cx="8915400" cy="1020763"/>
          </a:xfrm>
        </p:spPr>
        <p:txBody>
          <a:bodyPr>
            <a:noAutofit/>
          </a:bodyPr>
          <a:lstStyle/>
          <a:p>
            <a:pPr algn="ctr"/>
            <a:r>
              <a:rPr lang="en-US" sz="3200" i="0" u="none" strike="noStrike" dirty="0">
                <a:effectLst/>
              </a:rPr>
              <a:t>			Community Facilities Program for </a:t>
            </a:r>
            <a:br>
              <a:rPr lang="en-US" sz="3200" i="0" u="none" strike="noStrike" dirty="0">
                <a:effectLst/>
              </a:rPr>
            </a:br>
            <a:r>
              <a:rPr lang="en-US" sz="3200" i="0" u="none" strike="noStrike" dirty="0">
                <a:effectLst/>
              </a:rPr>
              <a:t>		Rural Clean School Bus Infrastructure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37876-D5F4-F268-0E61-63ABD642704E}"/>
              </a:ext>
            </a:extLst>
          </p:cNvPr>
          <p:cNvSpPr txBox="1"/>
          <p:nvPr/>
        </p:nvSpPr>
        <p:spPr>
          <a:xfrm>
            <a:off x="152400" y="4878653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Charging technology for electric school buses in four NM communities (including Las Cruces) 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96BF55-B350-F8D3-6986-95E0A610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63630"/>
            <a:ext cx="5562600" cy="311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A49F156A-4A28-83AD-6E36-D1C330F5B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" y="160522"/>
            <a:ext cx="1076455" cy="9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13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lhouette of an airplane flying over a map&#10;&#10;Description automatically generated">
            <a:extLst>
              <a:ext uri="{FF2B5EF4-FFF2-40B4-BE49-F238E27FC236}">
                <a16:creationId xmlns:a16="http://schemas.microsoft.com/office/drawing/2014/main" id="{7E301EC0-6A63-E1AE-CF36-3DCB593C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33" y="1828800"/>
            <a:ext cx="427535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CD73C-81B6-9746-D756-8EA78AB6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0588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		Expanding Regional Airports Act </a:t>
            </a:r>
            <a:br>
              <a:rPr lang="en-US" sz="3200" dirty="0"/>
            </a:br>
            <a:r>
              <a:rPr lang="en-US" sz="3200" dirty="0"/>
              <a:t>+ Vasquez Amendment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1E2E7-9BB1-E39D-EC2B-E1A90B7F7C40}"/>
              </a:ext>
            </a:extLst>
          </p:cNvPr>
          <p:cNvSpPr txBox="1"/>
          <p:nvPr/>
        </p:nvSpPr>
        <p:spPr>
          <a:xfrm>
            <a:off x="228599" y="1752600"/>
            <a:ext cx="45029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FAA Reauthorization includes    </a:t>
            </a:r>
            <a:r>
              <a:rPr lang="en-US" sz="2200" dirty="0">
                <a:solidFill>
                  <a:schemeClr val="tx1"/>
                </a:solidFill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Vasquez Amendment:  </a:t>
            </a:r>
          </a:p>
          <a:p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en-US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would study the </a:t>
            </a:r>
          </a:p>
          <a:p>
            <a:r>
              <a:rPr lang="en-US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feasibility of reopening the 	Alamogordo-White Sands Airport</a:t>
            </a:r>
            <a:endParaRPr lang="en-US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Vasquez s</a:t>
            </a:r>
            <a:r>
              <a:rPr lang="en-US" sz="2400" dirty="0">
                <a:solidFill>
                  <a:schemeClr val="tx1"/>
                </a:solidFill>
              </a:rPr>
              <a:t>upports rural economic development through regional airports: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Cruces to Albuquerque flight 	restored!</a:t>
            </a:r>
          </a:p>
          <a:p>
            <a:endParaRPr lang="en-US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1087C21-05CB-6E4C-11AC-69BEE60B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" y="160522"/>
            <a:ext cx="1076455" cy="9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14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441A-5B1B-EC01-0D54-0940A388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Vasquez Secured Funding for these Community Projects*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620CB-BDDD-2E3C-AA7E-C5CD0E2623B5}"/>
              </a:ext>
            </a:extLst>
          </p:cNvPr>
          <p:cNvSpPr txBox="1"/>
          <p:nvPr/>
        </p:nvSpPr>
        <p:spPr>
          <a:xfrm>
            <a:off x="76200" y="60198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*When she represented the district (2020-2022), Yvette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Herrell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did not secure funding for 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Community Project.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E769999-0F5D-A15C-8A3F-7E250EB5D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66" y="1905000"/>
            <a:ext cx="394982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192787-D82D-1876-66D6-B14A448E217B}"/>
              </a:ext>
            </a:extLst>
          </p:cNvPr>
          <p:cNvSpPr txBox="1"/>
          <p:nvPr/>
        </p:nvSpPr>
        <p:spPr>
          <a:xfrm>
            <a:off x="152400" y="1524000"/>
            <a:ext cx="4953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535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South Valley Economic Development Center Expansion Project in Albuquerque</a:t>
            </a:r>
            <a:r>
              <a:rPr lang="en-US" sz="2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solidFill>
                  <a:srgbClr val="DF6820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$850,000</a:t>
            </a:r>
            <a:r>
              <a:rPr lang="en-US" dirty="0">
                <a:solidFill>
                  <a:srgbClr val="DF6820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construction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an agricultural economic development center to help increase job growth in this sector.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7005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153D6-7884-DF1D-435F-00CA6213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 Gila Wild </a:t>
            </a:r>
            <a:b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Scenic River Act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3308DC-FF01-6893-A2C7-31E6EAAFF300}"/>
              </a:ext>
            </a:extLst>
          </p:cNvPr>
          <p:cNvSpPr txBox="1"/>
          <p:nvPr/>
        </p:nvSpPr>
        <p:spPr>
          <a:xfrm>
            <a:off x="5867400" y="1676400"/>
            <a:ext cx="3124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Vasquez introduced the House version of Sen. Heinrich’s bill to protec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 the Gila River and Wilderness.</a:t>
            </a:r>
            <a:endParaRPr lang="en-US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bill designates parts of the Gila as Wild and Scenic for recreational and agricultural economies that rely on it. </a:t>
            </a:r>
          </a:p>
        </p:txBody>
      </p:sp>
      <p:pic>
        <p:nvPicPr>
          <p:cNvPr id="5" name="Picture 4" descr="A river running through a canyon&#10;&#10;Description automatically generated">
            <a:extLst>
              <a:ext uri="{FF2B5EF4-FFF2-40B4-BE49-F238E27FC236}">
                <a16:creationId xmlns:a16="http://schemas.microsoft.com/office/drawing/2014/main" id="{64E20CEE-AAD1-0F5E-7AD5-CF42696A7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5732210" cy="41148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683E205-1769-DE96-E567-66B64EDDD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" y="160522"/>
            <a:ext cx="1076455" cy="9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3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2E61-A90A-5189-8DA5-4B021DDF4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107364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Vasquez protects the environment  while serving his constituents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9000C-266D-B332-ACF3-3C92BE6B68A8}"/>
              </a:ext>
            </a:extLst>
          </p:cNvPr>
          <p:cNvSpPr txBox="1"/>
          <p:nvPr/>
        </p:nvSpPr>
        <p:spPr>
          <a:xfrm>
            <a:off x="0" y="1447800"/>
            <a:ext cx="891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Vasquez provided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federal dollars for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workforce training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and infrastructure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for </a:t>
            </a:r>
            <a:r>
              <a:rPr lang="en-US" sz="2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SunZia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Wind &amp;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Transmission for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renewable energy for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NM &amp; Arizona</a:t>
            </a:r>
          </a:p>
          <a:p>
            <a:endParaRPr lang="en-US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partnered with the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Mescalero Apache tribe to protect Otero Mesa</a:t>
            </a:r>
          </a:p>
          <a:p>
            <a:endParaRPr lang="en-US" sz="9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kept open the Grapevine Campground in the Gila Wilderness</a:t>
            </a:r>
          </a:p>
          <a:p>
            <a:endParaRPr lang="en-US" sz="9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ower lines in a desert&#10;&#10;Description automatically generated">
            <a:extLst>
              <a:ext uri="{FF2B5EF4-FFF2-40B4-BE49-F238E27FC236}">
                <a16:creationId xmlns:a16="http://schemas.microsoft.com/office/drawing/2014/main" id="{76E62A4B-82E8-DC57-177B-D3136F37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447800"/>
            <a:ext cx="5501640" cy="317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561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2E18-B866-3BF0-BDEC-B589DD1C6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0"/>
            <a:ext cx="8412164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Vasquez continues to work</a:t>
            </a:r>
            <a:br>
              <a:rPr lang="en-US" dirty="0"/>
            </a:br>
            <a:r>
              <a:rPr lang="en-US" dirty="0"/>
              <a:t> on the Farm Bill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ED47F5C-EDC5-40F0-A8D5-786F8D0C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96" y="1546225"/>
            <a:ext cx="5015326" cy="3025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22BDC-BD83-6C78-F4E4-8358E38F659B}"/>
              </a:ext>
            </a:extLst>
          </p:cNvPr>
          <p:cNvSpPr txBox="1"/>
          <p:nvPr/>
        </p:nvSpPr>
        <p:spPr>
          <a:xfrm>
            <a:off x="134312" y="1426488"/>
            <a:ext cx="382808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Serving on the Agriculture Committee</a:t>
            </a:r>
            <a:r>
              <a:rPr lang="en-US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Rep. Vasquez meets with stakeholders to ensure the bill:</a:t>
            </a:r>
          </a:p>
          <a:p>
            <a:endParaRPr lang="en-US" sz="1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 for voluntary conservation to keep more of NM’s water in the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Promotes rural development such as farm worker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Gets arsenic and lead out of wastewater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Makes sure systems that help put food on the table have what they need.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 food security (SNAP, TEFAP, WIC). </a:t>
            </a:r>
          </a:p>
        </p:txBody>
      </p:sp>
    </p:spTree>
    <p:extLst>
      <p:ext uri="{BB962C8B-B14F-4D97-AF65-F5344CB8AC3E}">
        <p14:creationId xmlns:p14="http://schemas.microsoft.com/office/powerpoint/2010/main" val="4273541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5315-C9D6-4082-354E-4F1DD2A3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/>
          <a:lstStyle/>
          <a:p>
            <a:pPr algn="ctr"/>
            <a:r>
              <a:rPr lang="en-US" dirty="0"/>
              <a:t>People over Politics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499AB-C486-8AF9-3780-EB5CE4F949A5}"/>
              </a:ext>
            </a:extLst>
          </p:cNvPr>
          <p:cNvSpPr txBox="1"/>
          <p:nvPr/>
        </p:nvSpPr>
        <p:spPr>
          <a:xfrm>
            <a:off x="4419600" y="2517100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Rep. Gabe Vasquez puts people over politics to deliver for New Mexico</a:t>
            </a:r>
            <a:endParaRPr lang="en-US" sz="9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0446B842-2469-8B80-00BF-E4EE3B0E9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33600"/>
            <a:ext cx="390645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38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>
            <a:extLst>
              <a:ext uri="{FF2B5EF4-FFF2-40B4-BE49-F238E27FC236}">
                <a16:creationId xmlns:a16="http://schemas.microsoft.com/office/drawing/2014/main" id="{A435F354-2882-4D08-88E0-78697D89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86200"/>
            <a:ext cx="9144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i="1" dirty="0">
                <a:ea typeface="Open Sans" panose="020B0606030504020204" pitchFamily="34" charset="0"/>
              </a:rPr>
              <a:t>  </a:t>
            </a:r>
            <a:r>
              <a:rPr lang="en-US" altLang="en-US" sz="2000" b="1" i="1" dirty="0">
                <a:ea typeface="Open Sans" panose="020B0606030504020204" pitchFamily="34" charset="0"/>
              </a:rPr>
              <a:t>New Voices. New Voters. New Mexico.</a:t>
            </a:r>
          </a:p>
          <a:p>
            <a:pPr algn="ctr">
              <a:spcBef>
                <a:spcPct val="0"/>
              </a:spcBef>
            </a:pPr>
            <a:endParaRPr lang="en-US" altLang="en-US" sz="2000" b="1" i="1" dirty="0">
              <a:solidFill>
                <a:schemeClr val="tx1"/>
              </a:solidFill>
              <a:ea typeface="Open Sans" panose="020B0606030504020204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en-US" sz="2800" i="1" dirty="0">
              <a:solidFill>
                <a:schemeClr val="tx1"/>
              </a:solidFill>
              <a:ea typeface="Open Sans" panose="020B0606030504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2000" dirty="0">
                <a:solidFill>
                  <a:schemeClr val="tx1"/>
                </a:solidFill>
              </a:rPr>
              <a:t>Paid for by Blue CD2 New Mexico USA </a:t>
            </a:r>
          </a:p>
          <a:p>
            <a:pPr algn="ctr">
              <a:spcBef>
                <a:spcPct val="0"/>
              </a:spcBef>
            </a:pPr>
            <a:r>
              <a:rPr lang="en-US" sz="2000" dirty="0">
                <a:solidFill>
                  <a:schemeClr val="tx1"/>
                </a:solidFill>
              </a:rPr>
              <a:t>and not authorized by any candidate or candidate’s committee.</a:t>
            </a:r>
            <a:endParaRPr lang="en-US" altLang="en-US" sz="2000" b="1" i="1" dirty="0">
              <a:solidFill>
                <a:schemeClr val="tx1"/>
              </a:solidFill>
              <a:ea typeface="Open Sans" panose="020B0606030504020204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en-US" sz="2800" i="1" dirty="0">
              <a:solidFill>
                <a:schemeClr val="tx1"/>
              </a:solidFill>
              <a:ea typeface="Open Sans" panose="020B0606030504020204" pitchFamily="34" charset="0"/>
            </a:endParaRPr>
          </a:p>
        </p:txBody>
      </p:sp>
      <p:pic>
        <p:nvPicPr>
          <p:cNvPr id="3076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659158-B987-4C05-AA1E-B17F32E2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456" y="2133600"/>
            <a:ext cx="2915087" cy="154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7830CE-A9F0-BFF2-4096-C4B11AC101F2}"/>
              </a:ext>
            </a:extLst>
          </p:cNvPr>
          <p:cNvSpPr/>
          <p:nvPr/>
        </p:nvSpPr>
        <p:spPr bwMode="auto">
          <a:xfrm>
            <a:off x="7086600" y="5791200"/>
            <a:ext cx="1981200" cy="10668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8146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441A-5B1B-EC01-0D54-0940A388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Vasquez Secured Funding for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92787-D82D-1876-66D6-B14A448E217B}"/>
              </a:ext>
            </a:extLst>
          </p:cNvPr>
          <p:cNvSpPr txBox="1"/>
          <p:nvPr/>
        </p:nvSpPr>
        <p:spPr>
          <a:xfrm>
            <a:off x="152400" y="1600200"/>
            <a:ext cx="48006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21535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NM Dept. of Public Safety’s Communication Improvement Project </a:t>
            </a:r>
          </a:p>
          <a:p>
            <a:r>
              <a:rPr lang="en-US" sz="2700" dirty="0">
                <a:solidFill>
                  <a:srgbClr val="21535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Across N.M.</a:t>
            </a:r>
            <a:br>
              <a:rPr lang="en-US" sz="2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solidFill>
                  <a:srgbClr val="DF6820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$800,000</a:t>
            </a:r>
            <a:r>
              <a:rPr lang="en-US" dirty="0"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acquisition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handheld radios and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satellite communication technology to help improve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law enforcement </a:t>
            </a:r>
          </a:p>
          <a:p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in 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communities.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AB795167-9CEE-27B8-7DCA-A5861A4DD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39" y="2209800"/>
            <a:ext cx="448097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441A-5B1B-EC01-0D54-0940A388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Vasquez Secured Funding for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92787-D82D-1876-66D6-B14A448E217B}"/>
              </a:ext>
            </a:extLst>
          </p:cNvPr>
          <p:cNvSpPr txBox="1"/>
          <p:nvPr/>
        </p:nvSpPr>
        <p:spPr>
          <a:xfrm>
            <a:off x="152400" y="1447800"/>
            <a:ext cx="8229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1535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Fire Protection Vehicle Acquisition Project in Isleta Pueblo</a:t>
            </a:r>
            <a:r>
              <a:rPr lang="en-US" sz="2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54785D5B-D6AC-0B8D-71DC-0EAA09F6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182" y="2439969"/>
            <a:ext cx="6178018" cy="36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5FBBB-C216-AD4F-7615-61515102862A}"/>
              </a:ext>
            </a:extLst>
          </p:cNvPr>
          <p:cNvSpPr txBox="1"/>
          <p:nvPr/>
        </p:nvSpPr>
        <p:spPr>
          <a:xfrm>
            <a:off x="228600" y="2246882"/>
            <a:ext cx="22860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DF6820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$900,000</a:t>
            </a:r>
            <a:r>
              <a:rPr lang="en-US" sz="2800" dirty="0"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acquire a new fire protection vehicle for the Pueblo of Isleta, to protect the community from wildfires and other fires.</a:t>
            </a:r>
            <a:endParaRPr lang="en-US" sz="28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75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441A-5B1B-EC01-0D54-0940A388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Vasquez Secured Funding for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92787-D82D-1876-66D6-B14A448E217B}"/>
              </a:ext>
            </a:extLst>
          </p:cNvPr>
          <p:cNvSpPr txBox="1"/>
          <p:nvPr/>
        </p:nvSpPr>
        <p:spPr>
          <a:xfrm>
            <a:off x="0" y="1363663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1535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Boys and Girls Club of Las Cruces </a:t>
            </a:r>
          </a:p>
          <a:p>
            <a:pPr algn="ctr"/>
            <a:r>
              <a:rPr lang="en-US" sz="2800" dirty="0">
                <a:solidFill>
                  <a:srgbClr val="21535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Renovation Project </a:t>
            </a:r>
            <a:r>
              <a:rPr lang="en-US" sz="2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5FBBB-C216-AD4F-7615-61515102862A}"/>
              </a:ext>
            </a:extLst>
          </p:cNvPr>
          <p:cNvSpPr txBox="1"/>
          <p:nvPr/>
        </p:nvSpPr>
        <p:spPr>
          <a:xfrm>
            <a:off x="228600" y="2667000"/>
            <a:ext cx="3200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$1,466,279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renovation of a facility that will include space for after-school activities, learning, and other programming. </a:t>
            </a:r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21751550-3AC7-B855-FAC0-B9FF9060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52526"/>
            <a:ext cx="5257800" cy="376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4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441A-5B1B-EC01-0D54-0940A388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Vasquez Secured Funding for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92787-D82D-1876-66D6-B14A448E217B}"/>
              </a:ext>
            </a:extLst>
          </p:cNvPr>
          <p:cNvSpPr txBox="1"/>
          <p:nvPr/>
        </p:nvSpPr>
        <p:spPr>
          <a:xfrm>
            <a:off x="-1143000" y="1363663"/>
            <a:ext cx="10287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1535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Atrisco</a:t>
            </a:r>
            <a:r>
              <a:rPr lang="en-US" sz="2800" dirty="0">
                <a:solidFill>
                  <a:srgbClr val="21535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Vista Blvd Improvement Project </a:t>
            </a:r>
          </a:p>
          <a:p>
            <a:pPr algn="ctr"/>
            <a:r>
              <a:rPr lang="en-US" sz="2800" dirty="0">
                <a:solidFill>
                  <a:srgbClr val="215357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Albuquerque</a:t>
            </a:r>
            <a:endParaRPr lang="en-US" sz="2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5FBBB-C216-AD4F-7615-61515102862A}"/>
              </a:ext>
            </a:extLst>
          </p:cNvPr>
          <p:cNvSpPr txBox="1"/>
          <p:nvPr/>
        </p:nvSpPr>
        <p:spPr>
          <a:xfrm>
            <a:off x="228600" y="2286000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$4,000,000</a:t>
            </a:r>
            <a:r>
              <a:rPr lang="en-US" dirty="0">
                <a:solidFill>
                  <a:schemeClr val="tx1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reconstruction of a 2.35 mile stretch of </a:t>
            </a:r>
          </a:p>
          <a:p>
            <a:r>
              <a:rPr lang="en-US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Atrisco</a:t>
            </a:r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Vista Boulevard to facilitate economic development that has the potential to bring</a:t>
            </a:r>
            <a:r>
              <a:rPr lang="en-US" b="1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13,000</a:t>
            </a:r>
            <a:r>
              <a:rPr lang="en-US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jobs to the area.</a:t>
            </a:r>
          </a:p>
        </p:txBody>
      </p:sp>
      <p:pic>
        <p:nvPicPr>
          <p:cNvPr id="8" name="Picture 7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8C6963A0-EFA3-A171-A71A-816DCA95D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7" y="3816253"/>
            <a:ext cx="7772400" cy="26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441A-5B1B-EC01-0D54-0940A388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Vasquez also secured funding for: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5FBBB-C216-AD4F-7615-61515102862A}"/>
              </a:ext>
            </a:extLst>
          </p:cNvPr>
          <p:cNvSpPr txBox="1"/>
          <p:nvPr/>
        </p:nvSpPr>
        <p:spPr>
          <a:xfrm>
            <a:off x="228600" y="1676400"/>
            <a:ext cx="8915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 County I-10 Improvement Project in Grant Co.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$500,000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re-pave nine miles of I-10 in SW N.M.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F1F20-412B-C7A2-F46B-5CFB01DD638D}"/>
              </a:ext>
            </a:extLst>
          </p:cNvPr>
          <p:cNvSpPr txBox="1"/>
          <p:nvPr/>
        </p:nvSpPr>
        <p:spPr>
          <a:xfrm>
            <a:off x="228600" y="2743200"/>
            <a:ext cx="8915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Wastewater Systems Improvement Project in Bayard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$959,752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repair and replace broken and outdated equipment for residents of the City of Bayard and surrounding communities.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F31E8-5E2C-8F65-59B0-F6B612C410C2}"/>
              </a:ext>
            </a:extLst>
          </p:cNvPr>
          <p:cNvSpPr txBox="1"/>
          <p:nvPr/>
        </p:nvSpPr>
        <p:spPr>
          <a:xfrm>
            <a:off x="152400" y="4526340"/>
            <a:ext cx="9372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 Eagle Waterline Replacement </a:t>
            </a:r>
            <a:r>
              <a:rPr lang="en-US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</a:t>
            </a: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in Carlsbad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$959,752 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replace the existing water lines in the Double Eagle well field in Carlsbad that is losing </a:t>
            </a:r>
          </a:p>
          <a:p>
            <a:pPr lvl="1" indent="0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12 million gallons of water per year. </a:t>
            </a:r>
          </a:p>
        </p:txBody>
      </p:sp>
    </p:spTree>
    <p:extLst>
      <p:ext uri="{BB962C8B-B14F-4D97-AF65-F5344CB8AC3E}">
        <p14:creationId xmlns:p14="http://schemas.microsoft.com/office/powerpoint/2010/main" val="340309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441A-5B1B-EC01-0D54-0940A388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Vasquez also secured funding for: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5FBBB-C216-AD4F-7615-61515102862A}"/>
              </a:ext>
            </a:extLst>
          </p:cNvPr>
          <p:cNvSpPr txBox="1"/>
          <p:nvPr/>
        </p:nvSpPr>
        <p:spPr>
          <a:xfrm>
            <a:off x="304800" y="1524000"/>
            <a:ext cx="868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Wastewater Improvement Project in Columbus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$500,000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improve a wastewater treatment facility.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FF1F20-412B-C7A2-F46B-5CFB01DD638D}"/>
              </a:ext>
            </a:extLst>
          </p:cNvPr>
          <p:cNvSpPr txBox="1"/>
          <p:nvPr/>
        </p:nvSpPr>
        <p:spPr>
          <a:xfrm>
            <a:off x="228600" y="2514600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Gila Community Ctr Improvement Project in Silver City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ighlight>
                  <a:srgbClr val="C0C0C0"/>
                </a:highlight>
              </a:rPr>
              <a:t>$400,000 </a:t>
            </a:r>
            <a:r>
              <a:rPr lang="en-US" dirty="0">
                <a:solidFill>
                  <a:schemeClr val="tx1"/>
                </a:solidFill>
              </a:rPr>
              <a:t>for the construction of a new community center in Gila, a rural town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F31E8-5E2C-8F65-59B0-F6B612C410C2}"/>
              </a:ext>
            </a:extLst>
          </p:cNvPr>
          <p:cNvSpPr txBox="1"/>
          <p:nvPr/>
        </p:nvSpPr>
        <p:spPr>
          <a:xfrm>
            <a:off x="152400" y="4876800"/>
            <a:ext cx="9372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Lordsburg Community Center in Lordsburg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ighlight>
                  <a:srgbClr val="C0C0C0"/>
                </a:highlight>
              </a:rPr>
              <a:t>$500,000 </a:t>
            </a:r>
            <a:r>
              <a:rPr lang="en-US" dirty="0">
                <a:solidFill>
                  <a:schemeClr val="tx1"/>
                </a:solidFill>
              </a:rPr>
              <a:t>for the renovation of a community center originally constructed in the 1980s.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21F99-BBAC-3293-34D6-AB6111200A4E}"/>
              </a:ext>
            </a:extLst>
          </p:cNvPr>
          <p:cNvSpPr txBox="1"/>
          <p:nvPr/>
        </p:nvSpPr>
        <p:spPr>
          <a:xfrm>
            <a:off x="228600" y="373380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Hatch Food Pantry Project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$300,000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construct a permanent food pantry in Hatch</a:t>
            </a:r>
          </a:p>
        </p:txBody>
      </p:sp>
    </p:spTree>
    <p:extLst>
      <p:ext uri="{BB962C8B-B14F-4D97-AF65-F5344CB8AC3E}">
        <p14:creationId xmlns:p14="http://schemas.microsoft.com/office/powerpoint/2010/main" val="3378896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Arial Unicode MS"/>
        <a:cs typeface="Arial Unicode MS"/>
      </a:majorFont>
      <a:minorFont>
        <a:latin typeface="Times New Roman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Arial Unicode MS"/>
        <a:cs typeface="Arial Unicode MS"/>
      </a:majorFont>
      <a:minorFont>
        <a:latin typeface="Times New Roman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DA9BE6A-37CB-41CA-9399-0F03E34DF6A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59202</TotalTime>
  <Words>1370</Words>
  <Application>Microsoft Macintosh PowerPoint</Application>
  <PresentationFormat>On-screen Show (4:3)</PresentationFormat>
  <Paragraphs>200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Open Sans</vt:lpstr>
      <vt:lpstr>Times New Roman</vt:lpstr>
      <vt:lpstr>Office Theme</vt:lpstr>
      <vt:lpstr>1_Office Theme</vt:lpstr>
      <vt:lpstr>PowerPoint Presentation</vt:lpstr>
      <vt:lpstr> Rep. Gabe Vasquez represents New Mexico’s 2nd Congressional District </vt:lpstr>
      <vt:lpstr>Vasquez Secured Funding for these Community Projects*</vt:lpstr>
      <vt:lpstr>Vasquez Secured Funding for</vt:lpstr>
      <vt:lpstr>Vasquez Secured Funding for</vt:lpstr>
      <vt:lpstr>Vasquez Secured Funding for</vt:lpstr>
      <vt:lpstr>Vasquez Secured Funding for</vt:lpstr>
      <vt:lpstr>Vasquez also secured funding for:</vt:lpstr>
      <vt:lpstr>Vasquez also secured funding for:</vt:lpstr>
      <vt:lpstr>Vasquez awarded grants to these  Rural Development projects</vt:lpstr>
      <vt:lpstr>Vasquez awarded grants to these  Rural Development projects</vt:lpstr>
      <vt:lpstr>Vasquez voted to fully fund lifeline programs such as </vt:lpstr>
      <vt:lpstr>     Vasquez also increased resources</vt:lpstr>
      <vt:lpstr> Vasquez also increased resources to</vt:lpstr>
      <vt:lpstr> Vasquez also increased resources to</vt:lpstr>
      <vt:lpstr>Vasquez secured funding  for New Mexico Tech</vt:lpstr>
      <vt:lpstr>Vasquez Secured Funding  for Lordsburg and Vado</vt:lpstr>
      <vt:lpstr>Rep. Vasquez provides Constituent Services &amp; hosts Town Halls</vt:lpstr>
      <vt:lpstr>PowerPoint Presentation</vt:lpstr>
      <vt:lpstr>Rep. Vasquez votes to protect</vt:lpstr>
      <vt:lpstr>5 bills to create a  common sense border policy </vt:lpstr>
      <vt:lpstr>       Joint Task Force to Combat         Opioid Trafficking Act</vt:lpstr>
      <vt:lpstr> `.  Energy Workers Health Improvement &amp;   Compensation Fund Act </vt:lpstr>
      <vt:lpstr>       Public Lands in Public Hands Act</vt:lpstr>
      <vt:lpstr>Lower Costs Plan</vt:lpstr>
      <vt:lpstr>Economic Opportunity for  Border Communities Act</vt:lpstr>
      <vt:lpstr>         Veteran Medical Exams for            Distant Areas </vt:lpstr>
      <vt:lpstr>   Community Facilities Program for    Rural Clean School Bus Infrastructure</vt:lpstr>
      <vt:lpstr>  Expanding Regional Airports Act  + Vasquez Amendment</vt:lpstr>
      <vt:lpstr>Greater Gila Wild  and Scenic River Act </vt:lpstr>
      <vt:lpstr>Vasquez protects the environment  while serving his constituents</vt:lpstr>
      <vt:lpstr>Vasquez continues to work  on the Farm Bill</vt:lpstr>
      <vt:lpstr>People over Politics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BCD2 Dem. Party Presentation</dc:title>
  <dc:subject>Beyond the Bible Code – Hidden Messages Everywhere</dc:subject>
  <dc:creator>Constance Mussells</dc:creator>
  <cp:keywords/>
  <dc:description/>
  <cp:lastModifiedBy>Sally Davis</cp:lastModifiedBy>
  <cp:revision>644</cp:revision>
  <cp:lastPrinted>1601-01-01T00:00:00Z</cp:lastPrinted>
  <dcterms:created xsi:type="dcterms:W3CDTF">2021-10-06T17:11:18Z</dcterms:created>
  <dcterms:modified xsi:type="dcterms:W3CDTF">2024-04-09T21:44:35Z</dcterms:modified>
</cp:coreProperties>
</file>